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61" r:id="rId2"/>
    <p:sldId id="256" r:id="rId3"/>
    <p:sldId id="257" r:id="rId4"/>
    <p:sldId id="259" r:id="rId5"/>
    <p:sldId id="260" r:id="rId6"/>
    <p:sldId id="258" r:id="rId7"/>
    <p:sldId id="262" r:id="rId8"/>
    <p:sldId id="264" r:id="rId9"/>
    <p:sldId id="265" r:id="rId10"/>
    <p:sldId id="263" r:id="rId11"/>
    <p:sldId id="270" r:id="rId12"/>
    <p:sldId id="269" r:id="rId13"/>
    <p:sldId id="268" r:id="rId14"/>
    <p:sldId id="272" r:id="rId15"/>
  </p:sldIdLst>
  <p:sldSz cx="14630400" cy="8229600"/>
  <p:notesSz cx="8229600" cy="14630400"/>
  <p:embeddedFontLst>
    <p:embeddedFont>
      <p:font typeface="Engravers MT" panose="02090707080505020304" pitchFamily="18" charset="0"/>
      <p:regular r:id="rId17"/>
    </p:embeddedFont>
    <p:embeddedFont>
      <p:font typeface="Georgia" panose="02040502050405020303" pitchFamily="18" charset="0"/>
      <p:regular r:id="rId18"/>
      <p:bold r:id="rId19"/>
      <p:italic r:id="rId20"/>
      <p:boldItalic r:id="rId21"/>
    </p:embeddedFont>
    <p:embeddedFont>
      <p:font typeface="Open Sans" panose="020B0606030504020204" pitchFamily="34" charset="0"/>
      <p:regular r:id="rId22"/>
      <p:bold r:id="rId23"/>
      <p:italic r:id="rId24"/>
      <p:boldItalic r:id="rId25"/>
    </p:embeddedFont>
    <p:embeddedFont>
      <p:font typeface="Unbounde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5C2E95-B93C-4FCD-B2DB-A8B636DC1D43}" v="18" dt="2024-10-17T12:28:34.002"/>
    <p1510:client id="{3726356A-41E3-4028-A8D3-6AC036B815FA}" v="6" dt="2024-10-17T15:38:19.085"/>
    <p1510:client id="{75A4E6D9-5008-4518-A5B9-C59A32D8475D}" v="17" dt="2024-10-17T07:07:46.461"/>
    <p1510:client id="{7884044B-8AEE-A7B9-9F26-E5849D2FF5D4}" v="6" dt="2024-10-18T03:10:20.767"/>
    <p1510:client id="{82924284-310E-41D2-89BC-2BCE41709EBD}" v="370" dt="2024-10-17T12:59:35.40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95457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30791"/>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9.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32A705-AF9B-8876-01DF-FD5A239C2C13}"/>
              </a:ext>
            </a:extLst>
          </p:cNvPr>
          <p:cNvPicPr>
            <a:picLocks noChangeAspect="1"/>
          </p:cNvPicPr>
          <p:nvPr/>
        </p:nvPicPr>
        <p:blipFill>
          <a:blip r:embed="rId2"/>
          <a:stretch>
            <a:fillRect/>
          </a:stretch>
        </p:blipFill>
        <p:spPr>
          <a:xfrm>
            <a:off x="-210101" y="-13903"/>
            <a:ext cx="14775366" cy="8229600"/>
          </a:xfrm>
          <a:prstGeom prst="rect">
            <a:avLst/>
          </a:prstGeom>
        </p:spPr>
      </p:pic>
      <p:sp>
        <p:nvSpPr>
          <p:cNvPr id="4" name="TextBox 3">
            <a:extLst>
              <a:ext uri="{FF2B5EF4-FFF2-40B4-BE49-F238E27FC236}">
                <a16:creationId xmlns:a16="http://schemas.microsoft.com/office/drawing/2014/main" id="{C4A3A9F1-7171-6F29-1CEA-096791DB7BFD}"/>
              </a:ext>
            </a:extLst>
          </p:cNvPr>
          <p:cNvSpPr txBox="1"/>
          <p:nvPr/>
        </p:nvSpPr>
        <p:spPr>
          <a:xfrm>
            <a:off x="2158871" y="902367"/>
            <a:ext cx="9738563" cy="646331"/>
          </a:xfrm>
          <a:prstGeom prst="rect">
            <a:avLst/>
          </a:prstGeom>
          <a:noFill/>
        </p:spPr>
        <p:txBody>
          <a:bodyPr wrap="none" rtlCol="0">
            <a:spAutoFit/>
          </a:bodyPr>
          <a:lstStyle/>
          <a:p>
            <a:r>
              <a:rPr lang="en-US" sz="3600" b="1" u="sng">
                <a:solidFill>
                  <a:srgbClr val="FFFFFF"/>
                </a:solidFill>
                <a:latin typeface="Georgia" panose="02040502050405020303" pitchFamily="18" charset="0"/>
              </a:rPr>
              <a:t>PANIMALAR ENIGINEERING COLLEGE</a:t>
            </a:r>
            <a:endParaRPr lang="en-IN" sz="3600"/>
          </a:p>
        </p:txBody>
      </p:sp>
      <p:sp>
        <p:nvSpPr>
          <p:cNvPr id="6" name="TextBox 5">
            <a:extLst>
              <a:ext uri="{FF2B5EF4-FFF2-40B4-BE49-F238E27FC236}">
                <a16:creationId xmlns:a16="http://schemas.microsoft.com/office/drawing/2014/main" id="{6BF5C496-FA6C-BA24-B313-9ACF83252BDC}"/>
              </a:ext>
            </a:extLst>
          </p:cNvPr>
          <p:cNvSpPr txBox="1"/>
          <p:nvPr/>
        </p:nvSpPr>
        <p:spPr>
          <a:xfrm>
            <a:off x="3682074" y="1939430"/>
            <a:ext cx="6991016" cy="861774"/>
          </a:xfrm>
          <a:prstGeom prst="rect">
            <a:avLst/>
          </a:prstGeom>
          <a:noFill/>
        </p:spPr>
        <p:txBody>
          <a:bodyPr wrap="none" rtlCol="0">
            <a:spAutoFit/>
          </a:bodyPr>
          <a:lstStyle/>
          <a:p>
            <a:r>
              <a:rPr lang="en-US" sz="3200" b="1" u="sng">
                <a:solidFill>
                  <a:srgbClr val="FFFFFF"/>
                </a:solidFill>
                <a:latin typeface="Georgia" panose="02040502050405020303" pitchFamily="18" charset="0"/>
              </a:rPr>
              <a:t>Mobile application development</a:t>
            </a:r>
          </a:p>
          <a:p>
            <a:endParaRPr lang="en-IN"/>
          </a:p>
        </p:txBody>
      </p:sp>
      <p:sp>
        <p:nvSpPr>
          <p:cNvPr id="7" name="TextBox 6">
            <a:extLst>
              <a:ext uri="{FF2B5EF4-FFF2-40B4-BE49-F238E27FC236}">
                <a16:creationId xmlns:a16="http://schemas.microsoft.com/office/drawing/2014/main" id="{FA537818-D8A4-D904-EDEC-6A6D567C813F}"/>
              </a:ext>
            </a:extLst>
          </p:cNvPr>
          <p:cNvSpPr txBox="1"/>
          <p:nvPr/>
        </p:nvSpPr>
        <p:spPr>
          <a:xfrm>
            <a:off x="6020054" y="3164483"/>
            <a:ext cx="2315057" cy="461665"/>
          </a:xfrm>
          <a:prstGeom prst="rect">
            <a:avLst/>
          </a:prstGeom>
          <a:noFill/>
        </p:spPr>
        <p:txBody>
          <a:bodyPr wrap="none" rtlCol="0">
            <a:spAutoFit/>
          </a:bodyPr>
          <a:lstStyle/>
          <a:p>
            <a:r>
              <a:rPr lang="en-IN" sz="2400" b="1">
                <a:solidFill>
                  <a:schemeClr val="bg1"/>
                </a:solidFill>
                <a:latin typeface="Georgia" panose="02040502050405020303" pitchFamily="18" charset="0"/>
              </a:rPr>
              <a:t>SHIFT FLOW</a:t>
            </a:r>
          </a:p>
        </p:txBody>
      </p:sp>
      <p:sp>
        <p:nvSpPr>
          <p:cNvPr id="8" name="TextBox 7">
            <a:extLst>
              <a:ext uri="{FF2B5EF4-FFF2-40B4-BE49-F238E27FC236}">
                <a16:creationId xmlns:a16="http://schemas.microsoft.com/office/drawing/2014/main" id="{50DBEA65-C9E3-98D6-0844-4AA8C5529F50}"/>
              </a:ext>
            </a:extLst>
          </p:cNvPr>
          <p:cNvSpPr txBox="1"/>
          <p:nvPr/>
        </p:nvSpPr>
        <p:spPr>
          <a:xfrm>
            <a:off x="4059431" y="4300309"/>
            <a:ext cx="6656502" cy="861774"/>
          </a:xfrm>
          <a:prstGeom prst="rect">
            <a:avLst/>
          </a:prstGeom>
          <a:noFill/>
        </p:spPr>
        <p:txBody>
          <a:bodyPr wrap="none" rtlCol="0">
            <a:spAutoFit/>
          </a:bodyPr>
          <a:lstStyle/>
          <a:p>
            <a:r>
              <a:rPr lang="en-IN" sz="3200" i="1" u="sng" strike="noStrike">
                <a:solidFill>
                  <a:schemeClr val="bg1"/>
                </a:solidFill>
                <a:effectLst/>
              </a:rPr>
              <a:t>21CS1512-Social Relevant Mini Project </a:t>
            </a:r>
            <a:endParaRPr lang="en-IN" sz="3200" i="1" u="sng">
              <a:solidFill>
                <a:schemeClr val="bg1"/>
              </a:solidFill>
              <a:effectLst/>
            </a:endParaRPr>
          </a:p>
          <a:p>
            <a:endParaRPr lang="en-IN"/>
          </a:p>
        </p:txBody>
      </p:sp>
      <p:sp>
        <p:nvSpPr>
          <p:cNvPr id="9" name="TextBox 8">
            <a:extLst>
              <a:ext uri="{FF2B5EF4-FFF2-40B4-BE49-F238E27FC236}">
                <a16:creationId xmlns:a16="http://schemas.microsoft.com/office/drawing/2014/main" id="{9FD49392-2937-93A3-DE0D-6E43C9E92C38}"/>
              </a:ext>
            </a:extLst>
          </p:cNvPr>
          <p:cNvSpPr txBox="1"/>
          <p:nvPr/>
        </p:nvSpPr>
        <p:spPr>
          <a:xfrm>
            <a:off x="316410" y="6632734"/>
            <a:ext cx="3983783" cy="738664"/>
          </a:xfrm>
          <a:prstGeom prst="rect">
            <a:avLst/>
          </a:prstGeom>
          <a:noFill/>
        </p:spPr>
        <p:txBody>
          <a:bodyPr wrap="none" rtlCol="0">
            <a:spAutoFit/>
          </a:bodyPr>
          <a:lstStyle/>
          <a:p>
            <a:r>
              <a:rPr lang="en-IN" sz="2400" b="0" i="0" u="none" strike="noStrike">
                <a:solidFill>
                  <a:schemeClr val="bg1"/>
                </a:solidFill>
                <a:effectLst/>
                <a:latin typeface="Georgia" panose="02040502050405020303" pitchFamily="18" charset="0"/>
              </a:rPr>
              <a:t>Mentor :</a:t>
            </a:r>
            <a:r>
              <a:rPr lang="en-IN" sz="2400" b="0" i="0" u="none" strike="noStrike" err="1">
                <a:solidFill>
                  <a:schemeClr val="bg1"/>
                </a:solidFill>
                <a:effectLst/>
                <a:latin typeface="Georgia" panose="02040502050405020303" pitchFamily="18" charset="0"/>
              </a:rPr>
              <a:t>Dr.</a:t>
            </a:r>
            <a:r>
              <a:rPr lang="en-IN" sz="2400" b="0" i="0" u="none" strike="noStrike">
                <a:solidFill>
                  <a:schemeClr val="bg1"/>
                </a:solidFill>
                <a:effectLst/>
                <a:latin typeface="Georgia" panose="02040502050405020303" pitchFamily="18" charset="0"/>
              </a:rPr>
              <a:t> Shyamala Devi </a:t>
            </a:r>
            <a:endParaRPr lang="en-IN" sz="2400">
              <a:solidFill>
                <a:schemeClr val="bg1"/>
              </a:solidFill>
            </a:endParaRPr>
          </a:p>
          <a:p>
            <a:endParaRPr lang="en-IN"/>
          </a:p>
        </p:txBody>
      </p:sp>
      <p:sp>
        <p:nvSpPr>
          <p:cNvPr id="10" name="TextBox 9">
            <a:extLst>
              <a:ext uri="{FF2B5EF4-FFF2-40B4-BE49-F238E27FC236}">
                <a16:creationId xmlns:a16="http://schemas.microsoft.com/office/drawing/2014/main" id="{F2627A28-3155-E358-7BB3-ED3EA039A9F2}"/>
              </a:ext>
            </a:extLst>
          </p:cNvPr>
          <p:cNvSpPr txBox="1"/>
          <p:nvPr/>
        </p:nvSpPr>
        <p:spPr>
          <a:xfrm>
            <a:off x="9489396" y="5877410"/>
            <a:ext cx="4817478" cy="1846659"/>
          </a:xfrm>
          <a:prstGeom prst="rect">
            <a:avLst/>
          </a:prstGeom>
          <a:noFill/>
        </p:spPr>
        <p:txBody>
          <a:bodyPr wrap="square" lIns="91440" tIns="45720" rIns="91440" bIns="45720" rtlCol="0" anchor="t">
            <a:spAutoFit/>
          </a:bodyPr>
          <a:lstStyle/>
          <a:p>
            <a:r>
              <a:rPr lang="en-IN" sz="2400" dirty="0">
                <a:solidFill>
                  <a:schemeClr val="bg1"/>
                </a:solidFill>
                <a:latin typeface="Georgia"/>
              </a:rPr>
              <a:t>SUBMITTED BY :</a:t>
            </a:r>
          </a:p>
          <a:p>
            <a:endParaRPr lang="en-IN" sz="2400">
              <a:solidFill>
                <a:schemeClr val="bg1"/>
              </a:solidFill>
              <a:latin typeface="Georgia" panose="02040502050405020303" pitchFamily="18" charset="0"/>
            </a:endParaRPr>
          </a:p>
          <a:p>
            <a:r>
              <a:rPr lang="en-IN" sz="2400" dirty="0">
                <a:solidFill>
                  <a:schemeClr val="bg1"/>
                </a:solidFill>
                <a:latin typeface="Georgia"/>
              </a:rPr>
              <a:t>Prathiba D [211422104347]</a:t>
            </a:r>
          </a:p>
          <a:p>
            <a:r>
              <a:rPr lang="en-IN" sz="2400" dirty="0">
                <a:solidFill>
                  <a:schemeClr val="bg1"/>
                </a:solidFill>
                <a:latin typeface="Georgia"/>
              </a:rPr>
              <a:t>Prathiksha J [211422104348]</a:t>
            </a:r>
          </a:p>
          <a:p>
            <a:endParaRPr lang="en-IN"/>
          </a:p>
        </p:txBody>
      </p:sp>
    </p:spTree>
    <p:extLst>
      <p:ext uri="{BB962C8B-B14F-4D97-AF65-F5344CB8AC3E}">
        <p14:creationId xmlns:p14="http://schemas.microsoft.com/office/powerpoint/2010/main" val="11772292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Black And Grey Tinted Powerpoint Background - Black PPT Background">
            <a:extLst>
              <a:ext uri="{FF2B5EF4-FFF2-40B4-BE49-F238E27FC236}">
                <a16:creationId xmlns:a16="http://schemas.microsoft.com/office/drawing/2014/main" id="{3BF5BAB6-3474-FBFA-C592-3F833CD52A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3F8D5662-E140-BC60-1661-E9059A084141}"/>
              </a:ext>
            </a:extLst>
          </p:cNvPr>
          <p:cNvPicPr>
            <a:picLocks noChangeAspect="1"/>
          </p:cNvPicPr>
          <p:nvPr/>
        </p:nvPicPr>
        <p:blipFill>
          <a:blip r:embed="rId3"/>
          <a:stretch>
            <a:fillRect/>
          </a:stretch>
        </p:blipFill>
        <p:spPr>
          <a:xfrm>
            <a:off x="6638296" y="289544"/>
            <a:ext cx="5968374" cy="7643719"/>
          </a:xfrm>
          <a:prstGeom prst="rect">
            <a:avLst/>
          </a:prstGeom>
        </p:spPr>
      </p:pic>
      <p:sp>
        <p:nvSpPr>
          <p:cNvPr id="6" name="TextBox 5">
            <a:extLst>
              <a:ext uri="{FF2B5EF4-FFF2-40B4-BE49-F238E27FC236}">
                <a16:creationId xmlns:a16="http://schemas.microsoft.com/office/drawing/2014/main" id="{29F673A5-0437-D29E-2796-3CE7771AB1AC}"/>
              </a:ext>
            </a:extLst>
          </p:cNvPr>
          <p:cNvSpPr txBox="1"/>
          <p:nvPr/>
        </p:nvSpPr>
        <p:spPr>
          <a:xfrm>
            <a:off x="-2572" y="551"/>
            <a:ext cx="5716630" cy="584775"/>
          </a:xfrm>
          <a:prstGeom prst="rect">
            <a:avLst/>
          </a:prstGeom>
          <a:noFill/>
        </p:spPr>
        <p:txBody>
          <a:bodyPr wrap="none" rtlCol="0">
            <a:spAutoFit/>
          </a:bodyPr>
          <a:lstStyle/>
          <a:p>
            <a:r>
              <a:rPr lang="en-IN" sz="3200">
                <a:highlight>
                  <a:srgbClr val="C0C0C0"/>
                </a:highlight>
                <a:latin typeface="Engravers MT" panose="02090707080505020304" pitchFamily="18" charset="0"/>
              </a:rPr>
              <a:t>USE –CASE DIAGRAM</a:t>
            </a:r>
          </a:p>
        </p:txBody>
      </p:sp>
    </p:spTree>
    <p:extLst>
      <p:ext uri="{BB962C8B-B14F-4D97-AF65-F5344CB8AC3E}">
        <p14:creationId xmlns:p14="http://schemas.microsoft.com/office/powerpoint/2010/main" val="2341589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ack And Grey Tinted Powerpoint Background - Black PPT Background">
            <a:extLst>
              <a:ext uri="{FF2B5EF4-FFF2-40B4-BE49-F238E27FC236}">
                <a16:creationId xmlns:a16="http://schemas.microsoft.com/office/drawing/2014/main" id="{158A20D2-5DB6-8A9C-125D-A52B7553C7C4}"/>
              </a:ext>
            </a:extLst>
          </p:cNvPr>
          <p:cNvPicPr>
            <a:picLocks noChangeAspect="1"/>
          </p:cNvPicPr>
          <p:nvPr/>
        </p:nvPicPr>
        <p:blipFill>
          <a:blip r:embed="rId2"/>
          <a:stretch>
            <a:fillRect/>
          </a:stretch>
        </p:blipFill>
        <p:spPr>
          <a:xfrm>
            <a:off x="0" y="0"/>
            <a:ext cx="14630400" cy="8229600"/>
          </a:xfrm>
          <a:prstGeom prst="rect">
            <a:avLst/>
          </a:prstGeom>
        </p:spPr>
      </p:pic>
      <p:sp>
        <p:nvSpPr>
          <p:cNvPr id="6" name="TextBox 5">
            <a:extLst>
              <a:ext uri="{FF2B5EF4-FFF2-40B4-BE49-F238E27FC236}">
                <a16:creationId xmlns:a16="http://schemas.microsoft.com/office/drawing/2014/main" id="{D6256C82-42FE-34D8-40FC-3FA3F372BB61}"/>
              </a:ext>
            </a:extLst>
          </p:cNvPr>
          <p:cNvSpPr txBox="1"/>
          <p:nvPr/>
        </p:nvSpPr>
        <p:spPr>
          <a:xfrm>
            <a:off x="551794" y="417787"/>
            <a:ext cx="572288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800">
                <a:highlight>
                  <a:srgbClr val="C0C0C0"/>
                </a:highlight>
                <a:latin typeface="Engravers MT"/>
              </a:rPr>
              <a:t>ACTIVITY-DIAGRAM</a:t>
            </a:r>
            <a:endParaRPr lang="en-US"/>
          </a:p>
        </p:txBody>
      </p:sp>
      <p:pic>
        <p:nvPicPr>
          <p:cNvPr id="2" name="Picture 1">
            <a:extLst>
              <a:ext uri="{FF2B5EF4-FFF2-40B4-BE49-F238E27FC236}">
                <a16:creationId xmlns:a16="http://schemas.microsoft.com/office/drawing/2014/main" id="{28783501-54C5-4CC4-FE6D-A267BDEFAFED}"/>
              </a:ext>
            </a:extLst>
          </p:cNvPr>
          <p:cNvPicPr>
            <a:picLocks noChangeAspect="1"/>
          </p:cNvPicPr>
          <p:nvPr/>
        </p:nvPicPr>
        <p:blipFill>
          <a:blip r:embed="rId3"/>
          <a:stretch>
            <a:fillRect/>
          </a:stretch>
        </p:blipFill>
        <p:spPr>
          <a:xfrm>
            <a:off x="5547778" y="939452"/>
            <a:ext cx="4937760" cy="6751529"/>
          </a:xfrm>
          <a:prstGeom prst="rect">
            <a:avLst/>
          </a:prstGeom>
        </p:spPr>
      </p:pic>
    </p:spTree>
    <p:extLst>
      <p:ext uri="{BB962C8B-B14F-4D97-AF65-F5344CB8AC3E}">
        <p14:creationId xmlns:p14="http://schemas.microsoft.com/office/powerpoint/2010/main" val="36928615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lack And Grey Tinted Powerpoint Background - Black PPT Background">
            <a:extLst>
              <a:ext uri="{FF2B5EF4-FFF2-40B4-BE49-F238E27FC236}">
                <a16:creationId xmlns:a16="http://schemas.microsoft.com/office/drawing/2014/main" id="{9E1A08A3-449C-05D9-BDF2-29B6F4816D63}"/>
              </a:ext>
            </a:extLst>
          </p:cNvPr>
          <p:cNvPicPr>
            <a:picLocks noChangeAspect="1"/>
          </p:cNvPicPr>
          <p:nvPr/>
        </p:nvPicPr>
        <p:blipFill>
          <a:blip r:embed="rId2"/>
          <a:stretch>
            <a:fillRect/>
          </a:stretch>
        </p:blipFill>
        <p:spPr>
          <a:xfrm>
            <a:off x="0" y="0"/>
            <a:ext cx="14630400" cy="8229600"/>
          </a:xfrm>
          <a:prstGeom prst="rect">
            <a:avLst/>
          </a:prstGeom>
        </p:spPr>
      </p:pic>
      <p:pic>
        <p:nvPicPr>
          <p:cNvPr id="3" name="Picture 2">
            <a:extLst>
              <a:ext uri="{FF2B5EF4-FFF2-40B4-BE49-F238E27FC236}">
                <a16:creationId xmlns:a16="http://schemas.microsoft.com/office/drawing/2014/main" id="{695F6D41-C825-6500-5AAC-555CDCA34338}"/>
              </a:ext>
            </a:extLst>
          </p:cNvPr>
          <p:cNvPicPr>
            <a:picLocks noChangeAspect="1"/>
          </p:cNvPicPr>
          <p:nvPr/>
        </p:nvPicPr>
        <p:blipFill>
          <a:blip r:embed="rId3"/>
          <a:stretch>
            <a:fillRect/>
          </a:stretch>
        </p:blipFill>
        <p:spPr>
          <a:xfrm>
            <a:off x="2081048" y="1304383"/>
            <a:ext cx="10468303" cy="6156862"/>
          </a:xfrm>
          <a:prstGeom prst="rect">
            <a:avLst/>
          </a:prstGeom>
        </p:spPr>
      </p:pic>
      <p:sp>
        <p:nvSpPr>
          <p:cNvPr id="4" name="TextBox 3">
            <a:extLst>
              <a:ext uri="{FF2B5EF4-FFF2-40B4-BE49-F238E27FC236}">
                <a16:creationId xmlns:a16="http://schemas.microsoft.com/office/drawing/2014/main" id="{2DDBD6C9-316B-1C4D-ED52-D8652E2B6311}"/>
              </a:ext>
            </a:extLst>
          </p:cNvPr>
          <p:cNvSpPr txBox="1"/>
          <p:nvPr/>
        </p:nvSpPr>
        <p:spPr>
          <a:xfrm>
            <a:off x="614855" y="370490"/>
            <a:ext cx="513955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800">
                <a:highlight>
                  <a:srgbClr val="C0C0C0"/>
                </a:highlight>
                <a:latin typeface="Engravers MT"/>
              </a:rPr>
              <a:t>STATE-DIAGRAM</a:t>
            </a:r>
          </a:p>
        </p:txBody>
      </p:sp>
    </p:spTree>
    <p:extLst>
      <p:ext uri="{BB962C8B-B14F-4D97-AF65-F5344CB8AC3E}">
        <p14:creationId xmlns:p14="http://schemas.microsoft.com/office/powerpoint/2010/main" val="42097810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ack And Grey Tinted Powerpoint Background - Black PPT Background">
            <a:extLst>
              <a:ext uri="{FF2B5EF4-FFF2-40B4-BE49-F238E27FC236}">
                <a16:creationId xmlns:a16="http://schemas.microsoft.com/office/drawing/2014/main" id="{34CCEC04-23DB-00BC-9E7C-86325F3314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5793" b="19221"/>
          <a:stretch/>
        </p:blipFill>
        <p:spPr bwMode="auto">
          <a:xfrm>
            <a:off x="1772" y="1538"/>
            <a:ext cx="14630380" cy="822806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B8C2F9C-69FA-705E-6643-BA1BF6DB0400}"/>
              </a:ext>
            </a:extLst>
          </p:cNvPr>
          <p:cNvPicPr>
            <a:picLocks noChangeAspect="1"/>
          </p:cNvPicPr>
          <p:nvPr/>
        </p:nvPicPr>
        <p:blipFill>
          <a:blip r:embed="rId3"/>
          <a:stretch>
            <a:fillRect/>
          </a:stretch>
        </p:blipFill>
        <p:spPr>
          <a:xfrm>
            <a:off x="1121158" y="1687895"/>
            <a:ext cx="11820525" cy="5200650"/>
          </a:xfrm>
          <a:prstGeom prst="rect">
            <a:avLst/>
          </a:prstGeom>
        </p:spPr>
      </p:pic>
      <p:sp>
        <p:nvSpPr>
          <p:cNvPr id="6" name="TextBox 5">
            <a:extLst>
              <a:ext uri="{FF2B5EF4-FFF2-40B4-BE49-F238E27FC236}">
                <a16:creationId xmlns:a16="http://schemas.microsoft.com/office/drawing/2014/main" id="{3B5C4D50-C0B7-4E6D-E57E-AD2F596E7E4C}"/>
              </a:ext>
            </a:extLst>
          </p:cNvPr>
          <p:cNvSpPr txBox="1"/>
          <p:nvPr/>
        </p:nvSpPr>
        <p:spPr>
          <a:xfrm>
            <a:off x="536028" y="402021"/>
            <a:ext cx="649539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IN" sz="2800">
                <a:highlight>
                  <a:srgbClr val="C0C0C0"/>
                </a:highlight>
                <a:latin typeface="Engravers MT"/>
              </a:rPr>
              <a:t>COMPONENT -DIAGRAM</a:t>
            </a:r>
          </a:p>
        </p:txBody>
      </p:sp>
    </p:spTree>
    <p:extLst>
      <p:ext uri="{BB962C8B-B14F-4D97-AF65-F5344CB8AC3E}">
        <p14:creationId xmlns:p14="http://schemas.microsoft.com/office/powerpoint/2010/main" val="21269258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Black And Grey Tinted Powerpoint Background - Black PPT Background">
            <a:extLst>
              <a:ext uri="{FF2B5EF4-FFF2-40B4-BE49-F238E27FC236}">
                <a16:creationId xmlns:a16="http://schemas.microsoft.com/office/drawing/2014/main" id="{F2DA127A-3F7E-5280-E95B-6D761E2DF506}"/>
              </a:ext>
            </a:extLst>
          </p:cNvPr>
          <p:cNvPicPr>
            <a:picLocks noChangeAspect="1"/>
          </p:cNvPicPr>
          <p:nvPr/>
        </p:nvPicPr>
        <p:blipFill>
          <a:blip r:embed="rId2"/>
          <a:stretch>
            <a:fillRect/>
          </a:stretch>
        </p:blipFill>
        <p:spPr>
          <a:xfrm>
            <a:off x="0" y="0"/>
            <a:ext cx="14630400" cy="8229600"/>
          </a:xfrm>
          <a:prstGeom prst="rect">
            <a:avLst/>
          </a:prstGeom>
        </p:spPr>
      </p:pic>
      <p:sp>
        <p:nvSpPr>
          <p:cNvPr id="2" name="TextBox 1">
            <a:extLst>
              <a:ext uri="{FF2B5EF4-FFF2-40B4-BE49-F238E27FC236}">
                <a16:creationId xmlns:a16="http://schemas.microsoft.com/office/drawing/2014/main" id="{5A2BE64F-19AE-1952-1310-26D626ABA122}"/>
              </a:ext>
            </a:extLst>
          </p:cNvPr>
          <p:cNvSpPr txBox="1"/>
          <p:nvPr/>
        </p:nvSpPr>
        <p:spPr>
          <a:xfrm>
            <a:off x="1057367" y="342329"/>
            <a:ext cx="12520246" cy="68326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MODULES</a:t>
            </a:r>
            <a:endParaRPr lang="en-US">
              <a:solidFill>
                <a:schemeClr val="bg1"/>
              </a:solidFill>
              <a:cs typeface="Calibri"/>
            </a:endParaRPr>
          </a:p>
          <a:p>
            <a:pPr marL="285750" indent="-285750">
              <a:buFont typeface="Arial"/>
              <a:buChar char="•"/>
            </a:pPr>
            <a:r>
              <a:rPr lang="en-US" sz="2000" b="1">
                <a:solidFill>
                  <a:schemeClr val="bg1"/>
                </a:solidFill>
                <a:ea typeface="+mn-lt"/>
                <a:cs typeface="+mn-lt"/>
              </a:rPr>
              <a:t>User Authentication and Authorization</a:t>
            </a:r>
            <a:r>
              <a:rPr lang="en-US" sz="2000">
                <a:solidFill>
                  <a:schemeClr val="bg1"/>
                </a:solidFill>
                <a:ea typeface="+mn-lt"/>
                <a:cs typeface="+mn-lt"/>
              </a:rPr>
              <a:t>: This module manages secure login and registration for users (Managers and Employees). Role-based access ensures that only authorized users can perform specific tasks such as assigning or completing tasks.</a:t>
            </a:r>
            <a:endParaRPr lang="en-US"/>
          </a:p>
          <a:p>
            <a:pPr marL="285750" indent="-285750">
              <a:buFont typeface="Arial"/>
              <a:buChar char="•"/>
            </a:pPr>
            <a:r>
              <a:rPr lang="en-US" sz="2000" b="1">
                <a:solidFill>
                  <a:schemeClr val="bg1"/>
                </a:solidFill>
                <a:ea typeface="+mn-lt"/>
                <a:cs typeface="+mn-lt"/>
              </a:rPr>
              <a:t>Task Assignment and Submission</a:t>
            </a:r>
            <a:r>
              <a:rPr lang="en-US" sz="2000">
                <a:solidFill>
                  <a:schemeClr val="bg1"/>
                </a:solidFill>
                <a:ea typeface="+mn-lt"/>
                <a:cs typeface="+mn-lt"/>
              </a:rPr>
              <a:t>: Managers can create tasks and assign them to Employees with details such as deadlines, formats (text, PDF, document, PNG), and priority. Employees can submit completed tasks for review.</a:t>
            </a:r>
            <a:endParaRPr lang="en-US"/>
          </a:p>
          <a:p>
            <a:pPr marL="285750" indent="-285750">
              <a:buFont typeface="Arial"/>
              <a:buChar char="•"/>
            </a:pPr>
            <a:r>
              <a:rPr lang="en-US" sz="2000" b="1">
                <a:solidFill>
                  <a:schemeClr val="bg1"/>
                </a:solidFill>
                <a:ea typeface="+mn-lt"/>
                <a:cs typeface="+mn-lt"/>
              </a:rPr>
              <a:t>Real-time Task Feedback</a:t>
            </a:r>
            <a:r>
              <a:rPr lang="en-US" sz="2000">
                <a:solidFill>
                  <a:schemeClr val="bg1"/>
                </a:solidFill>
                <a:ea typeface="+mn-lt"/>
                <a:cs typeface="+mn-lt"/>
              </a:rPr>
              <a:t>: This module allows Managers to provide real-time feedback on the submitted tasks. Employees can view the feedback instantly, enabling continuous improvement and efficiency.</a:t>
            </a:r>
            <a:endParaRPr lang="en-US"/>
          </a:p>
          <a:p>
            <a:pPr marL="285750" indent="-285750">
              <a:buFont typeface="Arial"/>
              <a:buChar char="•"/>
            </a:pPr>
            <a:r>
              <a:rPr lang="en-US" sz="2000" b="1">
                <a:solidFill>
                  <a:schemeClr val="bg1"/>
                </a:solidFill>
                <a:ea typeface="+mn-lt"/>
                <a:cs typeface="+mn-lt"/>
              </a:rPr>
              <a:t>Performance Monitoring</a:t>
            </a:r>
            <a:r>
              <a:rPr lang="en-US" sz="2000">
                <a:solidFill>
                  <a:schemeClr val="bg1"/>
                </a:solidFill>
                <a:ea typeface="+mn-lt"/>
                <a:cs typeface="+mn-lt"/>
              </a:rPr>
              <a:t>: Tracks Employee performance by generating visual reports. Managers can view overall performance in bar charts, and Employees can view their daily task breakdown in pie charts.</a:t>
            </a:r>
            <a:endParaRPr lang="en-US"/>
          </a:p>
          <a:p>
            <a:pPr marL="285750" indent="-285750">
              <a:buFont typeface="Arial"/>
              <a:buChar char="•"/>
            </a:pPr>
            <a:r>
              <a:rPr lang="en-US" sz="2000" b="1">
                <a:solidFill>
                  <a:schemeClr val="bg1"/>
                </a:solidFill>
                <a:ea typeface="+mn-lt"/>
                <a:cs typeface="+mn-lt"/>
              </a:rPr>
              <a:t>Notification System</a:t>
            </a:r>
            <a:r>
              <a:rPr lang="en-US" sz="2000">
                <a:solidFill>
                  <a:schemeClr val="bg1"/>
                </a:solidFill>
                <a:ea typeface="+mn-lt"/>
                <a:cs typeface="+mn-lt"/>
              </a:rPr>
              <a:t>: Integrated with Firebase Cloud Messaging (FCM), this module sends real-time notifications about new task assignments, task completion, and feedback. It ensures timely updates for both Managers and Employees.</a:t>
            </a:r>
            <a:endParaRPr lang="en-US"/>
          </a:p>
          <a:p>
            <a:pPr marL="285750" indent="-285750">
              <a:buFont typeface="Arial"/>
              <a:buChar char="•"/>
            </a:pPr>
            <a:r>
              <a:rPr lang="en-US" sz="2000" b="1">
                <a:solidFill>
                  <a:schemeClr val="bg1"/>
                </a:solidFill>
                <a:ea typeface="+mn-lt"/>
                <a:cs typeface="+mn-lt"/>
              </a:rPr>
              <a:t>Instant Meeting Scheduling</a:t>
            </a:r>
            <a:r>
              <a:rPr lang="en-US" sz="2000">
                <a:solidFill>
                  <a:schemeClr val="bg1"/>
                </a:solidFill>
                <a:ea typeface="+mn-lt"/>
                <a:cs typeface="+mn-lt"/>
              </a:rPr>
              <a:t>: Managers can create instant meetings with employees within the app. Notifications will be sent to the employees, and they can view meeting details (date, time, etc.).</a:t>
            </a:r>
            <a:endParaRPr lang="en-US"/>
          </a:p>
          <a:p>
            <a:pPr marL="285750" indent="-285750">
              <a:buFont typeface="Arial"/>
              <a:buChar char="•"/>
            </a:pPr>
            <a:r>
              <a:rPr lang="en-US" sz="2000" b="1" dirty="0">
                <a:solidFill>
                  <a:schemeClr val="bg1"/>
                </a:solidFill>
                <a:ea typeface="+mn-lt"/>
                <a:cs typeface="+mn-lt"/>
              </a:rPr>
              <a:t>Data Security and Key Management</a:t>
            </a:r>
            <a:r>
              <a:rPr lang="en-US" sz="2000" dirty="0">
                <a:solidFill>
                  <a:schemeClr val="bg1"/>
                </a:solidFill>
                <a:ea typeface="+mn-lt"/>
                <a:cs typeface="+mn-lt"/>
              </a:rPr>
              <a:t>: Ensures secure data handling within the system. Using the </a:t>
            </a:r>
            <a:r>
              <a:rPr lang="en-US" sz="2000" dirty="0" err="1">
                <a:solidFill>
                  <a:schemeClr val="bg1"/>
                </a:solidFill>
                <a:ea typeface="+mn-lt"/>
                <a:cs typeface="+mn-lt"/>
              </a:rPr>
              <a:t>KeyPairGenerator</a:t>
            </a:r>
            <a:r>
              <a:rPr lang="en-US" sz="2000" dirty="0">
                <a:solidFill>
                  <a:schemeClr val="bg1"/>
                </a:solidFill>
                <a:ea typeface="+mn-lt"/>
                <a:cs typeface="+mn-lt"/>
              </a:rPr>
              <a:t>, encryption is applied to critical data such as task assignments and employee performance, ensuring privacy and security.</a:t>
            </a:r>
            <a:endParaRPr lang="en-US" dirty="0">
              <a:solidFill>
                <a:schemeClr val="bg1"/>
              </a:solidFill>
            </a:endParaRPr>
          </a:p>
          <a:p>
            <a:pPr marL="285750" indent="-285750">
              <a:buFont typeface="Arial"/>
              <a:buChar char="•"/>
            </a:pPr>
            <a:r>
              <a:rPr lang="en-US" sz="2000" b="1" dirty="0">
                <a:solidFill>
                  <a:schemeClr val="bg1"/>
                </a:solidFill>
                <a:ea typeface="+mn-lt"/>
                <a:cs typeface="+mn-lt"/>
              </a:rPr>
              <a:t>Cloud Deployment</a:t>
            </a:r>
            <a:r>
              <a:rPr lang="en-US" sz="2000" dirty="0">
                <a:solidFill>
                  <a:schemeClr val="bg1"/>
                </a:solidFill>
                <a:ea typeface="+mn-lt"/>
                <a:cs typeface="+mn-lt"/>
              </a:rPr>
              <a:t>: The system is deployed on scalable cloud infrastructure for smooth and reliable operation. This ensures that the app is accessible across devices and can handle multiple users simultaneously without performance issues.</a:t>
            </a:r>
            <a:endParaRPr lang="en-US" dirty="0">
              <a:solidFill>
                <a:schemeClr val="bg1"/>
              </a:solidFill>
            </a:endParaRPr>
          </a:p>
          <a:p>
            <a:endParaRPr lang="en-US" sz="2000" dirty="0">
              <a:solidFill>
                <a:schemeClr val="bg1"/>
              </a:solidFill>
              <a:latin typeface="Times New Roman"/>
              <a:cs typeface="Times New Roman"/>
            </a:endParaRPr>
          </a:p>
        </p:txBody>
      </p:sp>
    </p:spTree>
    <p:extLst>
      <p:ext uri="{BB962C8B-B14F-4D97-AF65-F5344CB8AC3E}">
        <p14:creationId xmlns:p14="http://schemas.microsoft.com/office/powerpoint/2010/main" val="1322978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96228" y="1708428"/>
            <a:ext cx="4893826" cy="4812625"/>
          </a:xfrm>
          <a:prstGeom prst="rect">
            <a:avLst/>
          </a:prstGeom>
        </p:spPr>
      </p:pic>
      <p:sp>
        <p:nvSpPr>
          <p:cNvPr id="4" name="Text 0"/>
          <p:cNvSpPr/>
          <p:nvPr/>
        </p:nvSpPr>
        <p:spPr>
          <a:xfrm>
            <a:off x="6315908" y="802124"/>
            <a:ext cx="4740235" cy="592455"/>
          </a:xfrm>
          <a:prstGeom prst="rect">
            <a:avLst/>
          </a:prstGeom>
          <a:noFill/>
          <a:ln/>
        </p:spPr>
        <p:txBody>
          <a:bodyPr wrap="none" lIns="0" tIns="0" rIns="0" bIns="0" rtlCol="0" anchor="t"/>
          <a:lstStyle/>
          <a:p>
            <a:pPr marL="0" indent="0">
              <a:lnSpc>
                <a:spcPts val="4650"/>
              </a:lnSpc>
              <a:buNone/>
            </a:pPr>
            <a:r>
              <a:rPr lang="en-US" sz="3700" b="1">
                <a:solidFill>
                  <a:srgbClr val="333F70"/>
                </a:solidFill>
                <a:latin typeface="Unbounded" pitchFamily="34" charset="0"/>
                <a:ea typeface="Unbounded" pitchFamily="34" charset="-122"/>
                <a:cs typeface="Unbounded" pitchFamily="34" charset="-120"/>
              </a:rPr>
              <a:t>SHIFT FLOW</a:t>
            </a:r>
            <a:endParaRPr lang="en-US" sz="3700"/>
          </a:p>
        </p:txBody>
      </p:sp>
      <p:sp>
        <p:nvSpPr>
          <p:cNvPr id="5" name="Text 1"/>
          <p:cNvSpPr/>
          <p:nvPr/>
        </p:nvSpPr>
        <p:spPr>
          <a:xfrm>
            <a:off x="6315908" y="1661160"/>
            <a:ext cx="7484983" cy="303371"/>
          </a:xfrm>
          <a:prstGeom prst="rect">
            <a:avLst/>
          </a:prstGeom>
          <a:noFill/>
          <a:ln/>
        </p:spPr>
        <p:txBody>
          <a:bodyPr wrap="none" lIns="0" tIns="0" rIns="0" bIns="0" rtlCol="0" anchor="t"/>
          <a:lstStyle/>
          <a:p>
            <a:pPr marL="0" indent="0">
              <a:lnSpc>
                <a:spcPts val="2350"/>
              </a:lnSpc>
              <a:buNone/>
            </a:pPr>
            <a:r>
              <a:rPr lang="en-US" sz="1450">
                <a:solidFill>
                  <a:srgbClr val="333F70"/>
                </a:solidFill>
                <a:latin typeface="Open Sans" pitchFamily="34" charset="0"/>
                <a:ea typeface="Open Sans" pitchFamily="34" charset="-122"/>
                <a:cs typeface="Open Sans" pitchFamily="34" charset="-120"/>
              </a:rPr>
              <a:t>ABSTRACT:</a:t>
            </a:r>
            <a:endParaRPr lang="en-US" sz="1450"/>
          </a:p>
        </p:txBody>
      </p:sp>
      <p:sp>
        <p:nvSpPr>
          <p:cNvPr id="6" name="Text 2"/>
          <p:cNvSpPr/>
          <p:nvPr/>
        </p:nvSpPr>
        <p:spPr>
          <a:xfrm>
            <a:off x="6315908" y="2292896"/>
            <a:ext cx="7484983" cy="4550569"/>
          </a:xfrm>
          <a:prstGeom prst="rect">
            <a:avLst/>
          </a:prstGeom>
          <a:noFill/>
          <a:ln/>
        </p:spPr>
        <p:txBody>
          <a:bodyPr wrap="square" lIns="0" tIns="0" rIns="0" bIns="0" rtlCol="0" anchor="t"/>
          <a:lstStyle/>
          <a:p>
            <a:pPr>
              <a:lnSpc>
                <a:spcPts val="2350"/>
              </a:lnSpc>
            </a:pPr>
            <a:r>
              <a:rPr lang="en-US" sz="1450" dirty="0">
                <a:solidFill>
                  <a:srgbClr val="333F70"/>
                </a:solidFill>
                <a:latin typeface="Open Sans"/>
                <a:ea typeface="Open Sans"/>
                <a:cs typeface="Open Sans"/>
              </a:rPr>
              <a:t> The Employee Performance Digital Dashboard is a powerful tool that can help organizations improve employee performance and achieve their strategic goals. It provides real-time insights into key performance metrics, enabling organizations to identify areas for improvement, track progress towards goals, and make data-driven decisions. The dashboard integrates multiple data sources, offering a centralized platform for tracking KPIs such as productivity, quality, engagement, and attendance. It features customizable views tailored to different roles within the organization, allowing managers and HR professionals to monitor individual and team performance effectively. By presenting critical data in a clear and actionable format, the dashboard helps identify high performers, pinpoint areas for improvement, and support data-driven performance reviews. The dashboard promotes transparency and accountability, fostering a culture of continuous improvement and employee engagement. Implementing this tool can enhance decision-making processes, increase productivity, and drive strategic growth through more effective performance management.</a:t>
            </a:r>
            <a:endParaRPr lang="en-US" sz="1450" dirty="0">
              <a:latin typeface="Open Sans"/>
              <a:ea typeface="Open Sans"/>
              <a:cs typeface="Open Sans"/>
            </a:endParaRPr>
          </a:p>
        </p:txBody>
      </p:sp>
      <p:sp>
        <p:nvSpPr>
          <p:cNvPr id="7" name="Text 3"/>
          <p:cNvSpPr/>
          <p:nvPr/>
        </p:nvSpPr>
        <p:spPr>
          <a:xfrm>
            <a:off x="6315908" y="7048262"/>
            <a:ext cx="7484983" cy="379214"/>
          </a:xfrm>
          <a:prstGeom prst="rect">
            <a:avLst/>
          </a:prstGeom>
          <a:noFill/>
          <a:ln/>
        </p:spPr>
        <p:txBody>
          <a:bodyPr wrap="none" lIns="0" tIns="0" rIns="0" bIns="0" rtlCol="0" anchor="t"/>
          <a:lstStyle/>
          <a:p>
            <a:pPr marL="0" indent="0">
              <a:lnSpc>
                <a:spcPts val="2950"/>
              </a:lnSpc>
              <a:buNone/>
            </a:pPr>
            <a:endParaRPr lang="en-US" sz="185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2005489"/>
            <a:ext cx="10868739" cy="771525"/>
          </a:xfrm>
          <a:prstGeom prst="rect">
            <a:avLst/>
          </a:prstGeom>
          <a:noFill/>
          <a:ln/>
        </p:spPr>
        <p:txBody>
          <a:bodyPr wrap="none" lIns="0" tIns="0" rIns="0" bIns="0" rtlCol="0" anchor="t"/>
          <a:lstStyle/>
          <a:p>
            <a:pPr>
              <a:lnSpc>
                <a:spcPts val="6050"/>
              </a:lnSpc>
            </a:pPr>
            <a:r>
              <a:rPr lang="en-US" sz="4850" b="1" dirty="0">
                <a:solidFill>
                  <a:srgbClr val="333F70"/>
                </a:solidFill>
                <a:ea typeface="+mn-lt"/>
                <a:cs typeface="+mn-lt"/>
              </a:rPr>
              <a:t>Software Components</a:t>
            </a:r>
            <a:r>
              <a:rPr lang="en-US" sz="4850" dirty="0">
                <a:solidFill>
                  <a:srgbClr val="333F70"/>
                </a:solidFill>
                <a:ea typeface="+mn-lt"/>
                <a:cs typeface="+mn-lt"/>
              </a:rPr>
              <a:t>:</a:t>
            </a:r>
            <a:endParaRPr lang="en-US" dirty="0"/>
          </a:p>
        </p:txBody>
      </p:sp>
      <p:sp>
        <p:nvSpPr>
          <p:cNvPr id="3" name="Text 1"/>
          <p:cNvSpPr/>
          <p:nvPr/>
        </p:nvSpPr>
        <p:spPr>
          <a:xfrm>
            <a:off x="864037" y="3394115"/>
            <a:ext cx="3097823" cy="631947"/>
          </a:xfrm>
          <a:prstGeom prst="rect">
            <a:avLst/>
          </a:prstGeom>
          <a:noFill/>
          <a:ln/>
        </p:spPr>
        <p:txBody>
          <a:bodyPr wrap="none" lIns="0" tIns="0" rIns="0" bIns="0" rtlCol="0" anchor="t"/>
          <a:lstStyle/>
          <a:p>
            <a:pPr>
              <a:lnSpc>
                <a:spcPts val="3000"/>
              </a:lnSpc>
            </a:pPr>
            <a:r>
              <a:rPr lang="en-US" sz="2400" b="1" dirty="0">
                <a:solidFill>
                  <a:srgbClr val="333F70"/>
                </a:solidFill>
                <a:ea typeface="+mn-lt"/>
                <a:cs typeface="+mn-lt"/>
              </a:rPr>
              <a:t>Task Management Component</a:t>
            </a:r>
            <a:r>
              <a:rPr lang="en-US" sz="2400" dirty="0">
                <a:solidFill>
                  <a:srgbClr val="333F70"/>
                </a:solidFill>
                <a:ea typeface="+mn-lt"/>
                <a:cs typeface="+mn-lt"/>
              </a:rPr>
              <a:t>:</a:t>
            </a:r>
            <a:endParaRPr lang="en-US" dirty="0"/>
          </a:p>
        </p:txBody>
      </p:sp>
      <p:sp>
        <p:nvSpPr>
          <p:cNvPr id="4" name="Text 2"/>
          <p:cNvSpPr/>
          <p:nvPr/>
        </p:nvSpPr>
        <p:spPr>
          <a:xfrm>
            <a:off x="864037" y="4425279"/>
            <a:ext cx="3898821" cy="1580198"/>
          </a:xfrm>
          <a:prstGeom prst="rect">
            <a:avLst/>
          </a:prstGeom>
          <a:noFill/>
          <a:ln/>
        </p:spPr>
        <p:txBody>
          <a:bodyPr wrap="square" lIns="0" tIns="0" rIns="0" bIns="0" rtlCol="0" anchor="t"/>
          <a:lstStyle/>
          <a:p>
            <a:pPr>
              <a:lnSpc>
                <a:spcPts val="3100"/>
              </a:lnSpc>
            </a:pPr>
            <a:r>
              <a:rPr lang="en-US" sz="1900" dirty="0">
                <a:solidFill>
                  <a:srgbClr val="333F70"/>
                </a:solidFill>
                <a:ea typeface="+mn-lt"/>
                <a:cs typeface="+mn-lt"/>
              </a:rPr>
              <a:t>This component allows managers to assign tasks to employees and review submissions. It supports multiple formats (text, PDF, document, PNG) for task uploads and updates task status based on manager feedback, ensuring efficient task tracking.</a:t>
            </a:r>
            <a:endParaRPr lang="en-US" dirty="0"/>
          </a:p>
        </p:txBody>
      </p:sp>
      <p:sp>
        <p:nvSpPr>
          <p:cNvPr id="5" name="Text 3"/>
          <p:cNvSpPr/>
          <p:nvPr/>
        </p:nvSpPr>
        <p:spPr>
          <a:xfrm>
            <a:off x="5372695" y="3394115"/>
            <a:ext cx="3086100" cy="385763"/>
          </a:xfrm>
          <a:prstGeom prst="rect">
            <a:avLst/>
          </a:prstGeom>
          <a:noFill/>
          <a:ln/>
        </p:spPr>
        <p:txBody>
          <a:bodyPr wrap="none" lIns="0" tIns="0" rIns="0" bIns="0" rtlCol="0" anchor="t"/>
          <a:lstStyle/>
          <a:p>
            <a:pPr>
              <a:lnSpc>
                <a:spcPts val="3000"/>
              </a:lnSpc>
            </a:pPr>
            <a:r>
              <a:rPr lang="en-US" sz="2400" b="1" dirty="0">
                <a:solidFill>
                  <a:srgbClr val="333F70"/>
                </a:solidFill>
                <a:ea typeface="+mn-lt"/>
                <a:cs typeface="+mn-lt"/>
              </a:rPr>
              <a:t>Notification Component</a:t>
            </a:r>
            <a:r>
              <a:rPr lang="en-US" sz="2400" dirty="0">
                <a:solidFill>
                  <a:srgbClr val="333F70"/>
                </a:solidFill>
                <a:ea typeface="+mn-lt"/>
                <a:cs typeface="+mn-lt"/>
              </a:rPr>
              <a:t>:</a:t>
            </a:r>
            <a:endParaRPr lang="en-US" dirty="0"/>
          </a:p>
        </p:txBody>
      </p:sp>
      <p:sp>
        <p:nvSpPr>
          <p:cNvPr id="6" name="Text 4"/>
          <p:cNvSpPr/>
          <p:nvPr/>
        </p:nvSpPr>
        <p:spPr>
          <a:xfrm>
            <a:off x="5360972" y="4425279"/>
            <a:ext cx="3898821" cy="1975247"/>
          </a:xfrm>
          <a:prstGeom prst="rect">
            <a:avLst/>
          </a:prstGeom>
          <a:noFill/>
          <a:ln/>
        </p:spPr>
        <p:txBody>
          <a:bodyPr wrap="square" lIns="0" tIns="0" rIns="0" bIns="0" rtlCol="0" anchor="t"/>
          <a:lstStyle/>
          <a:p>
            <a:pPr>
              <a:lnSpc>
                <a:spcPts val="3100"/>
              </a:lnSpc>
            </a:pPr>
            <a:r>
              <a:rPr lang="en-US" sz="1900" dirty="0">
                <a:solidFill>
                  <a:srgbClr val="333F70"/>
                </a:solidFill>
                <a:ea typeface="+mn-lt"/>
                <a:cs typeface="+mn-lt"/>
              </a:rPr>
              <a:t>Using Firebase Cloud Messaging (FCM), this component sends real-time notifications to employees when new tasks are assigned or updated, and alerts managers when tasks are submitted. It enhances communication and task accountability.</a:t>
            </a:r>
            <a:endParaRPr lang="en-US" dirty="0"/>
          </a:p>
        </p:txBody>
      </p:sp>
      <p:sp>
        <p:nvSpPr>
          <p:cNvPr id="7" name="Text 5"/>
          <p:cNvSpPr/>
          <p:nvPr/>
        </p:nvSpPr>
        <p:spPr>
          <a:xfrm>
            <a:off x="9881354" y="3394115"/>
            <a:ext cx="3086100" cy="385763"/>
          </a:xfrm>
          <a:prstGeom prst="rect">
            <a:avLst/>
          </a:prstGeom>
          <a:noFill/>
          <a:ln/>
        </p:spPr>
        <p:txBody>
          <a:bodyPr wrap="none" lIns="0" tIns="0" rIns="0" bIns="0" rtlCol="0" anchor="t"/>
          <a:lstStyle/>
          <a:p>
            <a:pPr>
              <a:lnSpc>
                <a:spcPts val="3000"/>
              </a:lnSpc>
            </a:pPr>
            <a:r>
              <a:rPr lang="en-US" sz="2400" b="1" dirty="0">
                <a:solidFill>
                  <a:srgbClr val="333F70"/>
                </a:solidFill>
                <a:ea typeface="+mn-lt"/>
                <a:cs typeface="+mn-lt"/>
              </a:rPr>
              <a:t>Performance Tracking Component</a:t>
            </a:r>
            <a:r>
              <a:rPr lang="en-US" sz="2400" dirty="0">
                <a:solidFill>
                  <a:srgbClr val="333F70"/>
                </a:solidFill>
                <a:ea typeface="+mn-lt"/>
                <a:cs typeface="+mn-lt"/>
              </a:rPr>
              <a:t>:</a:t>
            </a:r>
            <a:endParaRPr lang="en-US" dirty="0"/>
          </a:p>
        </p:txBody>
      </p:sp>
      <p:sp>
        <p:nvSpPr>
          <p:cNvPr id="8" name="Text 6"/>
          <p:cNvSpPr/>
          <p:nvPr/>
        </p:nvSpPr>
        <p:spPr>
          <a:xfrm>
            <a:off x="9881354" y="4425279"/>
            <a:ext cx="3898821" cy="1975247"/>
          </a:xfrm>
          <a:prstGeom prst="rect">
            <a:avLst/>
          </a:prstGeom>
          <a:noFill/>
          <a:ln/>
        </p:spPr>
        <p:txBody>
          <a:bodyPr wrap="square" lIns="0" tIns="0" rIns="0" bIns="0" rtlCol="0" anchor="t"/>
          <a:lstStyle/>
          <a:p>
            <a:pPr>
              <a:lnSpc>
                <a:spcPts val="3100"/>
              </a:lnSpc>
            </a:pPr>
            <a:r>
              <a:rPr lang="en-US" sz="1900" dirty="0">
                <a:solidFill>
                  <a:srgbClr val="333F70"/>
                </a:solidFill>
                <a:ea typeface="+mn-lt"/>
                <a:cs typeface="+mn-lt"/>
              </a:rPr>
              <a:t>This component visualizes employee performance through pie charts for employees' daily progress and bar charts for managers to review overall performance. It retrieves task completion data from the database to provide real-time insights.</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06533" y="1462564"/>
            <a:ext cx="4961215" cy="5304473"/>
          </a:xfrm>
          <a:prstGeom prst="rect">
            <a:avLst/>
          </a:prstGeom>
        </p:spPr>
      </p:pic>
      <p:sp>
        <p:nvSpPr>
          <p:cNvPr id="4" name="Text 0"/>
          <p:cNvSpPr/>
          <p:nvPr/>
        </p:nvSpPr>
        <p:spPr>
          <a:xfrm>
            <a:off x="735211" y="678656"/>
            <a:ext cx="7673578" cy="1312783"/>
          </a:xfrm>
          <a:prstGeom prst="rect">
            <a:avLst/>
          </a:prstGeom>
          <a:noFill/>
          <a:ln/>
        </p:spPr>
        <p:txBody>
          <a:bodyPr wrap="square" lIns="0" tIns="0" rIns="0" bIns="0" rtlCol="0" anchor="t"/>
          <a:lstStyle/>
          <a:p>
            <a:pPr>
              <a:lnSpc>
                <a:spcPts val="5150"/>
              </a:lnSpc>
            </a:pPr>
            <a:r>
              <a:rPr lang="en-US" sz="4100" b="1" dirty="0">
                <a:solidFill>
                  <a:srgbClr val="333F70"/>
                </a:solidFill>
                <a:latin typeface="Unbounded"/>
              </a:rPr>
              <a:t>Hardware </a:t>
            </a:r>
            <a:r>
              <a:rPr lang="en-US" sz="4100" b="1" dirty="0" err="1">
                <a:solidFill>
                  <a:srgbClr val="333F70"/>
                </a:solidFill>
                <a:latin typeface="Unbounded"/>
              </a:rPr>
              <a:t>componensts</a:t>
            </a:r>
          </a:p>
        </p:txBody>
      </p:sp>
      <p:pic>
        <p:nvPicPr>
          <p:cNvPr id="5" name="Image 2" descr="preencoded.png"/>
          <p:cNvPicPr>
            <a:picLocks noChangeAspect="1"/>
          </p:cNvPicPr>
          <p:nvPr/>
        </p:nvPicPr>
        <p:blipFill>
          <a:blip r:embed="rId5"/>
          <a:stretch>
            <a:fillRect/>
          </a:stretch>
        </p:blipFill>
        <p:spPr>
          <a:xfrm>
            <a:off x="735211" y="2306479"/>
            <a:ext cx="1050369" cy="1882973"/>
          </a:xfrm>
          <a:prstGeom prst="rect">
            <a:avLst/>
          </a:prstGeom>
        </p:spPr>
      </p:pic>
      <p:sp>
        <p:nvSpPr>
          <p:cNvPr id="6" name="Text 1"/>
          <p:cNvSpPr/>
          <p:nvPr/>
        </p:nvSpPr>
        <p:spPr>
          <a:xfrm>
            <a:off x="2100620" y="2516505"/>
            <a:ext cx="2763441" cy="328255"/>
          </a:xfrm>
          <a:prstGeom prst="rect">
            <a:avLst/>
          </a:prstGeom>
          <a:noFill/>
          <a:ln/>
        </p:spPr>
        <p:txBody>
          <a:bodyPr wrap="none" lIns="0" tIns="0" rIns="0" bIns="0" rtlCol="0" anchor="t"/>
          <a:lstStyle/>
          <a:p>
            <a:r>
              <a:rPr lang="en-US" sz="2100" b="1" dirty="0">
                <a:solidFill>
                  <a:srgbClr val="333F70"/>
                </a:solidFill>
                <a:latin typeface="Unbounded"/>
                <a:cs typeface="Calibri"/>
              </a:rPr>
              <a:t>Processor</a:t>
            </a:r>
          </a:p>
          <a:p>
            <a:pPr marL="0" indent="0" algn="l">
              <a:lnSpc>
                <a:spcPts val="2550"/>
              </a:lnSpc>
              <a:buNone/>
            </a:pPr>
            <a:endParaRPr lang="en-US" sz="2050" b="1" dirty="0">
              <a:solidFill>
                <a:srgbClr val="333F70"/>
              </a:solidFill>
              <a:cs typeface="Calibri"/>
            </a:endParaRPr>
          </a:p>
        </p:txBody>
      </p:sp>
      <p:sp>
        <p:nvSpPr>
          <p:cNvPr id="7" name="Text 2"/>
          <p:cNvSpPr/>
          <p:nvPr/>
        </p:nvSpPr>
        <p:spPr>
          <a:xfrm>
            <a:off x="2100620" y="2970728"/>
            <a:ext cx="6308169" cy="1008698"/>
          </a:xfrm>
          <a:prstGeom prst="rect">
            <a:avLst/>
          </a:prstGeom>
          <a:noFill/>
          <a:ln/>
        </p:spPr>
        <p:txBody>
          <a:bodyPr wrap="square" lIns="0" tIns="0" rIns="0" bIns="0" rtlCol="0" anchor="t"/>
          <a:lstStyle/>
          <a:p>
            <a:pPr>
              <a:lnSpc>
                <a:spcPts val="2600"/>
              </a:lnSpc>
            </a:pPr>
            <a:r>
              <a:rPr lang="en-US" sz="1650" dirty="0">
                <a:solidFill>
                  <a:srgbClr val="333F70"/>
                </a:solidFill>
                <a:latin typeface="Calibri"/>
                <a:ea typeface="Open Sans"/>
                <a:cs typeface="Calibri"/>
              </a:rPr>
              <a:t>A</a:t>
            </a:r>
            <a:r>
              <a:rPr lang="en-US" sz="1650" dirty="0">
                <a:solidFill>
                  <a:srgbClr val="333F70"/>
                </a:solidFill>
                <a:ea typeface="+mn-lt"/>
                <a:cs typeface="+mn-lt"/>
              </a:rPr>
              <a:t> </a:t>
            </a:r>
            <a:r>
              <a:rPr lang="en-US" sz="1650" b="1" dirty="0">
                <a:solidFill>
                  <a:srgbClr val="333F70"/>
                </a:solidFill>
                <a:ea typeface="+mn-lt"/>
                <a:cs typeface="+mn-lt"/>
              </a:rPr>
              <a:t>good processor</a:t>
            </a:r>
            <a:r>
              <a:rPr lang="en-US" sz="1650" dirty="0">
                <a:solidFill>
                  <a:srgbClr val="333F70"/>
                </a:solidFill>
                <a:ea typeface="+mn-lt"/>
                <a:cs typeface="+mn-lt"/>
              </a:rPr>
              <a:t> like Intel i5 or higher is needed to run Android Studio smoothly and handle your app's development tasks efficiently.</a:t>
            </a:r>
            <a:r>
              <a:rPr lang="en-US" sz="1650" dirty="0">
                <a:solidFill>
                  <a:srgbClr val="333F70"/>
                </a:solidFill>
                <a:latin typeface="Open Sans"/>
                <a:ea typeface="Open Sans"/>
                <a:cs typeface="Open Sans"/>
              </a:rPr>
              <a:t>.</a:t>
            </a:r>
            <a:endParaRPr lang="en-US" sz="1650" dirty="0">
              <a:latin typeface="Open Sans"/>
              <a:ea typeface="Open Sans"/>
              <a:cs typeface="Open Sans"/>
            </a:endParaRPr>
          </a:p>
        </p:txBody>
      </p:sp>
      <p:pic>
        <p:nvPicPr>
          <p:cNvPr id="8" name="Image 3" descr="preencoded.png"/>
          <p:cNvPicPr>
            <a:picLocks noChangeAspect="1"/>
          </p:cNvPicPr>
          <p:nvPr/>
        </p:nvPicPr>
        <p:blipFill>
          <a:blip r:embed="rId6"/>
          <a:stretch>
            <a:fillRect/>
          </a:stretch>
        </p:blipFill>
        <p:spPr>
          <a:xfrm>
            <a:off x="735211" y="4189452"/>
            <a:ext cx="1050369" cy="1680686"/>
          </a:xfrm>
          <a:prstGeom prst="rect">
            <a:avLst/>
          </a:prstGeom>
        </p:spPr>
      </p:pic>
      <p:sp>
        <p:nvSpPr>
          <p:cNvPr id="9" name="Text 3"/>
          <p:cNvSpPr/>
          <p:nvPr/>
        </p:nvSpPr>
        <p:spPr>
          <a:xfrm>
            <a:off x="2100620" y="4399478"/>
            <a:ext cx="2626043" cy="328255"/>
          </a:xfrm>
          <a:prstGeom prst="rect">
            <a:avLst/>
          </a:prstGeom>
          <a:noFill/>
          <a:ln/>
        </p:spPr>
        <p:txBody>
          <a:bodyPr wrap="none" lIns="0" tIns="0" rIns="0" bIns="0" rtlCol="0" anchor="t"/>
          <a:lstStyle/>
          <a:p>
            <a:pPr marL="0" indent="0" algn="l">
              <a:lnSpc>
                <a:spcPts val="2550"/>
              </a:lnSpc>
              <a:buNone/>
            </a:pPr>
            <a:r>
              <a:rPr lang="en-US" sz="2050" b="1" dirty="0">
                <a:solidFill>
                  <a:srgbClr val="333F70"/>
                </a:solidFill>
                <a:latin typeface="Unbounded"/>
              </a:rPr>
              <a:t>RAM</a:t>
            </a:r>
          </a:p>
        </p:txBody>
      </p:sp>
      <p:sp>
        <p:nvSpPr>
          <p:cNvPr id="10" name="Text 4"/>
          <p:cNvSpPr/>
          <p:nvPr/>
        </p:nvSpPr>
        <p:spPr>
          <a:xfrm>
            <a:off x="2100620" y="4853702"/>
            <a:ext cx="6308169" cy="672465"/>
          </a:xfrm>
          <a:prstGeom prst="rect">
            <a:avLst/>
          </a:prstGeom>
          <a:noFill/>
          <a:ln/>
        </p:spPr>
        <p:txBody>
          <a:bodyPr wrap="square" lIns="0" tIns="0" rIns="0" bIns="0" rtlCol="0" anchor="t"/>
          <a:lstStyle/>
          <a:p>
            <a:pPr>
              <a:lnSpc>
                <a:spcPts val="2600"/>
              </a:lnSpc>
            </a:pPr>
            <a:r>
              <a:rPr lang="en-US" sz="1650" dirty="0">
                <a:solidFill>
                  <a:srgbClr val="333F70"/>
                </a:solidFill>
                <a:ea typeface="+mn-lt"/>
                <a:cs typeface="+mn-lt"/>
              </a:rPr>
              <a:t>At least </a:t>
            </a:r>
            <a:r>
              <a:rPr lang="en-US" sz="1650" b="1" dirty="0">
                <a:solidFill>
                  <a:srgbClr val="333F70"/>
                </a:solidFill>
                <a:ea typeface="+mn-lt"/>
                <a:cs typeface="+mn-lt"/>
              </a:rPr>
              <a:t>8 GB of RAM</a:t>
            </a:r>
            <a:r>
              <a:rPr lang="en-US" sz="1650" dirty="0">
                <a:solidFill>
                  <a:srgbClr val="333F70"/>
                </a:solidFill>
                <a:ea typeface="+mn-lt"/>
                <a:cs typeface="+mn-lt"/>
              </a:rPr>
              <a:t> is required to run Android Studio and other tools without slowing down your system, with 16 GB being ideal for better performance.</a:t>
            </a:r>
            <a:endParaRPr lang="en-US" dirty="0"/>
          </a:p>
        </p:txBody>
      </p:sp>
      <p:pic>
        <p:nvPicPr>
          <p:cNvPr id="11" name="Image 4" descr="preencoded.png"/>
          <p:cNvPicPr>
            <a:picLocks noChangeAspect="1"/>
          </p:cNvPicPr>
          <p:nvPr/>
        </p:nvPicPr>
        <p:blipFill>
          <a:blip r:embed="rId7"/>
          <a:stretch>
            <a:fillRect/>
          </a:stretch>
        </p:blipFill>
        <p:spPr>
          <a:xfrm>
            <a:off x="735211" y="5870138"/>
            <a:ext cx="1050369" cy="1680686"/>
          </a:xfrm>
          <a:prstGeom prst="rect">
            <a:avLst/>
          </a:prstGeom>
        </p:spPr>
      </p:pic>
      <p:sp>
        <p:nvSpPr>
          <p:cNvPr id="12" name="Text 5"/>
          <p:cNvSpPr/>
          <p:nvPr/>
        </p:nvSpPr>
        <p:spPr>
          <a:xfrm>
            <a:off x="2100620" y="6080165"/>
            <a:ext cx="2626043" cy="328255"/>
          </a:xfrm>
          <a:prstGeom prst="rect">
            <a:avLst/>
          </a:prstGeom>
          <a:noFill/>
          <a:ln/>
        </p:spPr>
        <p:txBody>
          <a:bodyPr wrap="none" lIns="0" tIns="0" rIns="0" bIns="0" rtlCol="0" anchor="t"/>
          <a:lstStyle/>
          <a:p>
            <a:pPr marL="0" indent="0" algn="l">
              <a:lnSpc>
                <a:spcPts val="2550"/>
              </a:lnSpc>
              <a:buNone/>
            </a:pPr>
            <a:r>
              <a:rPr lang="en-US" sz="2050" b="1" dirty="0">
                <a:solidFill>
                  <a:srgbClr val="333F70"/>
                </a:solidFill>
                <a:latin typeface="Unbounded"/>
              </a:rPr>
              <a:t>Storage</a:t>
            </a:r>
          </a:p>
        </p:txBody>
      </p:sp>
      <p:sp>
        <p:nvSpPr>
          <p:cNvPr id="13" name="Text 6"/>
          <p:cNvSpPr/>
          <p:nvPr/>
        </p:nvSpPr>
        <p:spPr>
          <a:xfrm>
            <a:off x="2100620" y="6534388"/>
            <a:ext cx="6308169" cy="672465"/>
          </a:xfrm>
          <a:prstGeom prst="rect">
            <a:avLst/>
          </a:prstGeom>
          <a:noFill/>
          <a:ln/>
        </p:spPr>
        <p:txBody>
          <a:bodyPr wrap="square" lIns="0" tIns="0" rIns="0" bIns="0" rtlCol="0" anchor="t"/>
          <a:lstStyle/>
          <a:p>
            <a:pPr>
              <a:lnSpc>
                <a:spcPts val="2600"/>
              </a:lnSpc>
            </a:pPr>
            <a:r>
              <a:rPr lang="en-US" sz="1650" dirty="0">
                <a:solidFill>
                  <a:srgbClr val="333F70"/>
                </a:solidFill>
                <a:ea typeface="+mn-lt"/>
                <a:cs typeface="+mn-lt"/>
              </a:rPr>
              <a:t>A </a:t>
            </a:r>
            <a:r>
              <a:rPr lang="en-US" sz="1650" b="1" dirty="0">
                <a:solidFill>
                  <a:srgbClr val="333F70"/>
                </a:solidFill>
                <a:ea typeface="+mn-lt"/>
                <a:cs typeface="+mn-lt"/>
              </a:rPr>
              <a:t>256 GB SSD</a:t>
            </a:r>
            <a:r>
              <a:rPr lang="en-US" sz="1650" dirty="0">
                <a:solidFill>
                  <a:srgbClr val="333F70"/>
                </a:solidFill>
                <a:ea typeface="+mn-lt"/>
                <a:cs typeface="+mn-lt"/>
              </a:rPr>
              <a:t> provides enough space to store your project files and ensures faster loading times during development and testing.</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34672" y="2327434"/>
            <a:ext cx="5017056" cy="3574733"/>
          </a:xfrm>
          <a:prstGeom prst="rect">
            <a:avLst/>
          </a:prstGeom>
        </p:spPr>
      </p:pic>
      <p:sp>
        <p:nvSpPr>
          <p:cNvPr id="4" name="Text 0"/>
          <p:cNvSpPr/>
          <p:nvPr/>
        </p:nvSpPr>
        <p:spPr>
          <a:xfrm>
            <a:off x="6143149" y="636865"/>
            <a:ext cx="7695724" cy="586383"/>
          </a:xfrm>
          <a:prstGeom prst="rect">
            <a:avLst/>
          </a:prstGeom>
          <a:noFill/>
          <a:ln/>
        </p:spPr>
        <p:txBody>
          <a:bodyPr wrap="none" lIns="0" tIns="0" rIns="0" bIns="0" rtlCol="0" anchor="t"/>
          <a:lstStyle/>
          <a:p>
            <a:pPr marL="0" indent="0">
              <a:lnSpc>
                <a:spcPts val="4600"/>
              </a:lnSpc>
              <a:buNone/>
            </a:pPr>
            <a:r>
              <a:rPr lang="en-US" sz="3650" b="1">
                <a:solidFill>
                  <a:srgbClr val="333F70"/>
                </a:solidFill>
                <a:latin typeface="Unbounded" pitchFamily="34" charset="0"/>
                <a:ea typeface="Unbounded" pitchFamily="34" charset="-122"/>
                <a:cs typeface="Unbounded" pitchFamily="34" charset="-120"/>
              </a:rPr>
              <a:t>Implementation Roadmap</a:t>
            </a:r>
            <a:endParaRPr lang="en-US" sz="3650"/>
          </a:p>
        </p:txBody>
      </p:sp>
      <p:sp>
        <p:nvSpPr>
          <p:cNvPr id="5" name="Shape 1"/>
          <p:cNvSpPr/>
          <p:nvPr/>
        </p:nvSpPr>
        <p:spPr>
          <a:xfrm>
            <a:off x="6413182" y="1504712"/>
            <a:ext cx="22860" cy="6087904"/>
          </a:xfrm>
          <a:prstGeom prst="roundRect">
            <a:avLst>
              <a:gd name="adj" fmla="val 344793"/>
            </a:avLst>
          </a:prstGeom>
          <a:solidFill>
            <a:srgbClr val="BCDBD4"/>
          </a:solidFill>
          <a:ln/>
        </p:spPr>
      </p:sp>
      <p:sp>
        <p:nvSpPr>
          <p:cNvPr id="6" name="Shape 2"/>
          <p:cNvSpPr/>
          <p:nvPr/>
        </p:nvSpPr>
        <p:spPr>
          <a:xfrm>
            <a:off x="6612850" y="1915478"/>
            <a:ext cx="656749" cy="22860"/>
          </a:xfrm>
          <a:prstGeom prst="roundRect">
            <a:avLst>
              <a:gd name="adj" fmla="val 344793"/>
            </a:avLst>
          </a:prstGeom>
          <a:solidFill>
            <a:srgbClr val="BCDBD4"/>
          </a:solidFill>
          <a:ln/>
        </p:spPr>
      </p:sp>
      <p:sp>
        <p:nvSpPr>
          <p:cNvPr id="7" name="Shape 3"/>
          <p:cNvSpPr/>
          <p:nvPr/>
        </p:nvSpPr>
        <p:spPr>
          <a:xfrm>
            <a:off x="6213515" y="1715810"/>
            <a:ext cx="422196" cy="422196"/>
          </a:xfrm>
          <a:prstGeom prst="roundRect">
            <a:avLst>
              <a:gd name="adj" fmla="val 18669"/>
            </a:avLst>
          </a:prstGeom>
          <a:solidFill>
            <a:srgbClr val="D6F5EE"/>
          </a:solidFill>
          <a:ln w="7620">
            <a:solidFill>
              <a:srgbClr val="BCDBD4"/>
            </a:solidFill>
            <a:prstDash val="solid"/>
          </a:ln>
        </p:spPr>
      </p:sp>
      <p:sp>
        <p:nvSpPr>
          <p:cNvPr id="8" name="Text 4"/>
          <p:cNvSpPr/>
          <p:nvPr/>
        </p:nvSpPr>
        <p:spPr>
          <a:xfrm>
            <a:off x="6351389" y="1786176"/>
            <a:ext cx="146447" cy="281464"/>
          </a:xfrm>
          <a:prstGeom prst="rect">
            <a:avLst/>
          </a:prstGeom>
          <a:noFill/>
          <a:ln/>
        </p:spPr>
        <p:txBody>
          <a:bodyPr wrap="none" lIns="0" tIns="0" rIns="0" bIns="0" rtlCol="0" anchor="t"/>
          <a:lstStyle/>
          <a:p>
            <a:pPr marL="0" indent="0" algn="ctr">
              <a:lnSpc>
                <a:spcPts val="2200"/>
              </a:lnSpc>
              <a:buNone/>
            </a:pPr>
            <a:r>
              <a:rPr lang="en-US" sz="2200" b="1">
                <a:solidFill>
                  <a:srgbClr val="333F70"/>
                </a:solidFill>
                <a:latin typeface="Unbounded" pitchFamily="34" charset="0"/>
                <a:ea typeface="Unbounded" pitchFamily="34" charset="-122"/>
                <a:cs typeface="Unbounded" pitchFamily="34" charset="-120"/>
              </a:rPr>
              <a:t>1</a:t>
            </a:r>
            <a:endParaRPr lang="en-US" sz="2200"/>
          </a:p>
        </p:txBody>
      </p:sp>
      <p:sp>
        <p:nvSpPr>
          <p:cNvPr id="9" name="Text 5"/>
          <p:cNvSpPr/>
          <p:nvPr/>
        </p:nvSpPr>
        <p:spPr>
          <a:xfrm>
            <a:off x="7456765" y="1692354"/>
            <a:ext cx="2980611" cy="293132"/>
          </a:xfrm>
          <a:prstGeom prst="rect">
            <a:avLst/>
          </a:prstGeom>
          <a:noFill/>
          <a:ln/>
        </p:spPr>
        <p:txBody>
          <a:bodyPr wrap="none" lIns="0" tIns="0" rIns="0" bIns="0" rtlCol="0" anchor="t"/>
          <a:lstStyle/>
          <a:p>
            <a:pPr marL="0" indent="0" algn="l">
              <a:lnSpc>
                <a:spcPts val="2300"/>
              </a:lnSpc>
              <a:buNone/>
            </a:pPr>
            <a:r>
              <a:rPr lang="en-US" sz="1800" b="1">
                <a:solidFill>
                  <a:srgbClr val="333F70"/>
                </a:solidFill>
                <a:latin typeface="Unbounded" pitchFamily="34" charset="0"/>
                <a:ea typeface="Unbounded" pitchFamily="34" charset="-122"/>
                <a:cs typeface="Unbounded" pitchFamily="34" charset="-120"/>
              </a:rPr>
              <a:t>Planning and Design</a:t>
            </a:r>
            <a:endParaRPr lang="en-US" sz="1800"/>
          </a:p>
        </p:txBody>
      </p:sp>
      <p:sp>
        <p:nvSpPr>
          <p:cNvPr id="10" name="Text 6"/>
          <p:cNvSpPr/>
          <p:nvPr/>
        </p:nvSpPr>
        <p:spPr>
          <a:xfrm>
            <a:off x="7456765" y="2098000"/>
            <a:ext cx="6516886" cy="600313"/>
          </a:xfrm>
          <a:prstGeom prst="rect">
            <a:avLst/>
          </a:prstGeom>
          <a:noFill/>
          <a:ln/>
        </p:spPr>
        <p:txBody>
          <a:bodyPr wrap="square" lIns="0" tIns="0" rIns="0" bIns="0" rtlCol="0" anchor="t"/>
          <a:lstStyle/>
          <a:p>
            <a:pPr marL="0" indent="0" algn="l">
              <a:lnSpc>
                <a:spcPts val="2350"/>
              </a:lnSpc>
              <a:buNone/>
            </a:pPr>
            <a:r>
              <a:rPr lang="en-US" sz="1450">
                <a:solidFill>
                  <a:srgbClr val="333F70"/>
                </a:solidFill>
                <a:latin typeface="Open Sans" pitchFamily="34" charset="0"/>
                <a:ea typeface="Open Sans" pitchFamily="34" charset="-122"/>
                <a:cs typeface="Open Sans" pitchFamily="34" charset="-120"/>
              </a:rPr>
              <a:t>Define objectives, select key performance indicators, and design the dashboard's interface.</a:t>
            </a:r>
            <a:endParaRPr lang="en-US" sz="1450"/>
          </a:p>
        </p:txBody>
      </p:sp>
      <p:sp>
        <p:nvSpPr>
          <p:cNvPr id="11" name="Shape 7"/>
          <p:cNvSpPr/>
          <p:nvPr/>
        </p:nvSpPr>
        <p:spPr>
          <a:xfrm>
            <a:off x="6612850" y="3484364"/>
            <a:ext cx="656749" cy="22860"/>
          </a:xfrm>
          <a:prstGeom prst="roundRect">
            <a:avLst>
              <a:gd name="adj" fmla="val 344793"/>
            </a:avLst>
          </a:prstGeom>
          <a:solidFill>
            <a:srgbClr val="BCDBD4"/>
          </a:solidFill>
          <a:ln/>
        </p:spPr>
      </p:sp>
      <p:sp>
        <p:nvSpPr>
          <p:cNvPr id="12" name="Shape 8"/>
          <p:cNvSpPr/>
          <p:nvPr/>
        </p:nvSpPr>
        <p:spPr>
          <a:xfrm>
            <a:off x="6213515" y="3284696"/>
            <a:ext cx="422196" cy="422196"/>
          </a:xfrm>
          <a:prstGeom prst="roundRect">
            <a:avLst>
              <a:gd name="adj" fmla="val 18669"/>
            </a:avLst>
          </a:prstGeom>
          <a:solidFill>
            <a:srgbClr val="D6F5EE"/>
          </a:solidFill>
          <a:ln w="7620">
            <a:solidFill>
              <a:srgbClr val="BCDBD4"/>
            </a:solidFill>
            <a:prstDash val="solid"/>
          </a:ln>
        </p:spPr>
      </p:sp>
      <p:sp>
        <p:nvSpPr>
          <p:cNvPr id="13" name="Text 9"/>
          <p:cNvSpPr/>
          <p:nvPr/>
        </p:nvSpPr>
        <p:spPr>
          <a:xfrm>
            <a:off x="6307098" y="3355062"/>
            <a:ext cx="235029" cy="281464"/>
          </a:xfrm>
          <a:prstGeom prst="rect">
            <a:avLst/>
          </a:prstGeom>
          <a:noFill/>
          <a:ln/>
        </p:spPr>
        <p:txBody>
          <a:bodyPr wrap="none" lIns="0" tIns="0" rIns="0" bIns="0" rtlCol="0" anchor="t"/>
          <a:lstStyle/>
          <a:p>
            <a:pPr marL="0" indent="0" algn="ctr">
              <a:lnSpc>
                <a:spcPts val="2200"/>
              </a:lnSpc>
              <a:buNone/>
            </a:pPr>
            <a:r>
              <a:rPr lang="en-US" sz="2200" b="1">
                <a:solidFill>
                  <a:srgbClr val="333F70"/>
                </a:solidFill>
                <a:latin typeface="Unbounded" pitchFamily="34" charset="0"/>
                <a:ea typeface="Unbounded" pitchFamily="34" charset="-122"/>
                <a:cs typeface="Unbounded" pitchFamily="34" charset="-120"/>
              </a:rPr>
              <a:t>2</a:t>
            </a:r>
            <a:endParaRPr lang="en-US" sz="2200"/>
          </a:p>
        </p:txBody>
      </p:sp>
      <p:sp>
        <p:nvSpPr>
          <p:cNvPr id="14" name="Text 10"/>
          <p:cNvSpPr/>
          <p:nvPr/>
        </p:nvSpPr>
        <p:spPr>
          <a:xfrm>
            <a:off x="7456765" y="3261241"/>
            <a:ext cx="4246364" cy="293132"/>
          </a:xfrm>
          <a:prstGeom prst="rect">
            <a:avLst/>
          </a:prstGeom>
          <a:noFill/>
          <a:ln/>
        </p:spPr>
        <p:txBody>
          <a:bodyPr wrap="none" lIns="0" tIns="0" rIns="0" bIns="0" rtlCol="0" anchor="t"/>
          <a:lstStyle/>
          <a:p>
            <a:pPr marL="0" indent="0" algn="l">
              <a:lnSpc>
                <a:spcPts val="2300"/>
              </a:lnSpc>
              <a:buNone/>
            </a:pPr>
            <a:r>
              <a:rPr lang="en-US" sz="1800" b="1">
                <a:solidFill>
                  <a:srgbClr val="333F70"/>
                </a:solidFill>
                <a:latin typeface="Unbounded" pitchFamily="34" charset="0"/>
                <a:ea typeface="Unbounded" pitchFamily="34" charset="-122"/>
                <a:cs typeface="Unbounded" pitchFamily="34" charset="-120"/>
              </a:rPr>
              <a:t>Data Integration and Testing</a:t>
            </a:r>
            <a:endParaRPr lang="en-US" sz="1800"/>
          </a:p>
        </p:txBody>
      </p:sp>
      <p:sp>
        <p:nvSpPr>
          <p:cNvPr id="15" name="Text 11"/>
          <p:cNvSpPr/>
          <p:nvPr/>
        </p:nvSpPr>
        <p:spPr>
          <a:xfrm>
            <a:off x="7456765" y="3666887"/>
            <a:ext cx="6516886" cy="600313"/>
          </a:xfrm>
          <a:prstGeom prst="rect">
            <a:avLst/>
          </a:prstGeom>
          <a:noFill/>
          <a:ln/>
        </p:spPr>
        <p:txBody>
          <a:bodyPr wrap="square" lIns="0" tIns="0" rIns="0" bIns="0" rtlCol="0" anchor="t"/>
          <a:lstStyle/>
          <a:p>
            <a:pPr marL="0" indent="0" algn="l">
              <a:lnSpc>
                <a:spcPts val="2350"/>
              </a:lnSpc>
              <a:buNone/>
            </a:pPr>
            <a:r>
              <a:rPr lang="en-US" sz="1450">
                <a:solidFill>
                  <a:srgbClr val="333F70"/>
                </a:solidFill>
                <a:latin typeface="Open Sans" pitchFamily="34" charset="0"/>
                <a:ea typeface="Open Sans" pitchFamily="34" charset="-122"/>
                <a:cs typeface="Open Sans" pitchFamily="34" charset="-120"/>
              </a:rPr>
              <a:t>Integrate data sources, configure data visualization elements, and test the dashboard's functionality.</a:t>
            </a:r>
            <a:endParaRPr lang="en-US" sz="1450"/>
          </a:p>
        </p:txBody>
      </p:sp>
      <p:sp>
        <p:nvSpPr>
          <p:cNvPr id="16" name="Shape 12"/>
          <p:cNvSpPr/>
          <p:nvPr/>
        </p:nvSpPr>
        <p:spPr>
          <a:xfrm>
            <a:off x="6612850" y="5053251"/>
            <a:ext cx="656749" cy="22860"/>
          </a:xfrm>
          <a:prstGeom prst="roundRect">
            <a:avLst>
              <a:gd name="adj" fmla="val 344793"/>
            </a:avLst>
          </a:prstGeom>
          <a:solidFill>
            <a:srgbClr val="BCDBD4"/>
          </a:solidFill>
          <a:ln/>
        </p:spPr>
      </p:sp>
      <p:sp>
        <p:nvSpPr>
          <p:cNvPr id="17" name="Shape 13"/>
          <p:cNvSpPr/>
          <p:nvPr/>
        </p:nvSpPr>
        <p:spPr>
          <a:xfrm>
            <a:off x="6213515" y="4853583"/>
            <a:ext cx="422196" cy="422196"/>
          </a:xfrm>
          <a:prstGeom prst="roundRect">
            <a:avLst>
              <a:gd name="adj" fmla="val 18669"/>
            </a:avLst>
          </a:prstGeom>
          <a:solidFill>
            <a:srgbClr val="D6F5EE"/>
          </a:solidFill>
          <a:ln w="7620">
            <a:solidFill>
              <a:srgbClr val="BCDBD4"/>
            </a:solidFill>
            <a:prstDash val="solid"/>
          </a:ln>
        </p:spPr>
      </p:sp>
      <p:sp>
        <p:nvSpPr>
          <p:cNvPr id="18" name="Text 14"/>
          <p:cNvSpPr/>
          <p:nvPr/>
        </p:nvSpPr>
        <p:spPr>
          <a:xfrm>
            <a:off x="6306503" y="4923949"/>
            <a:ext cx="236220" cy="281464"/>
          </a:xfrm>
          <a:prstGeom prst="rect">
            <a:avLst/>
          </a:prstGeom>
          <a:noFill/>
          <a:ln/>
        </p:spPr>
        <p:txBody>
          <a:bodyPr wrap="none" lIns="0" tIns="0" rIns="0" bIns="0" rtlCol="0" anchor="t"/>
          <a:lstStyle/>
          <a:p>
            <a:pPr marL="0" indent="0" algn="ctr">
              <a:lnSpc>
                <a:spcPts val="2200"/>
              </a:lnSpc>
              <a:buNone/>
            </a:pPr>
            <a:r>
              <a:rPr lang="en-US" sz="2200" b="1">
                <a:solidFill>
                  <a:srgbClr val="333F70"/>
                </a:solidFill>
                <a:latin typeface="Unbounded" pitchFamily="34" charset="0"/>
                <a:ea typeface="Unbounded" pitchFamily="34" charset="-122"/>
                <a:cs typeface="Unbounded" pitchFamily="34" charset="-120"/>
              </a:rPr>
              <a:t>3</a:t>
            </a:r>
            <a:endParaRPr lang="en-US" sz="2200"/>
          </a:p>
        </p:txBody>
      </p:sp>
      <p:sp>
        <p:nvSpPr>
          <p:cNvPr id="19" name="Text 15"/>
          <p:cNvSpPr/>
          <p:nvPr/>
        </p:nvSpPr>
        <p:spPr>
          <a:xfrm>
            <a:off x="7456765" y="4830128"/>
            <a:ext cx="3960614" cy="293132"/>
          </a:xfrm>
          <a:prstGeom prst="rect">
            <a:avLst/>
          </a:prstGeom>
          <a:noFill/>
          <a:ln/>
        </p:spPr>
        <p:txBody>
          <a:bodyPr wrap="none" lIns="0" tIns="0" rIns="0" bIns="0" rtlCol="0" anchor="t"/>
          <a:lstStyle/>
          <a:p>
            <a:pPr marL="0" indent="0" algn="l">
              <a:lnSpc>
                <a:spcPts val="2300"/>
              </a:lnSpc>
              <a:buNone/>
            </a:pPr>
            <a:r>
              <a:rPr lang="en-US" sz="1800" b="1">
                <a:solidFill>
                  <a:srgbClr val="333F70"/>
                </a:solidFill>
                <a:latin typeface="Unbounded" pitchFamily="34" charset="0"/>
                <a:ea typeface="Unbounded" pitchFamily="34" charset="-122"/>
                <a:cs typeface="Unbounded" pitchFamily="34" charset="-120"/>
              </a:rPr>
              <a:t>Pilot Launch and Feedback</a:t>
            </a:r>
            <a:endParaRPr lang="en-US" sz="1800"/>
          </a:p>
        </p:txBody>
      </p:sp>
      <p:sp>
        <p:nvSpPr>
          <p:cNvPr id="20" name="Text 16"/>
          <p:cNvSpPr/>
          <p:nvPr/>
        </p:nvSpPr>
        <p:spPr>
          <a:xfrm>
            <a:off x="7456765" y="5235773"/>
            <a:ext cx="6516886" cy="600313"/>
          </a:xfrm>
          <a:prstGeom prst="rect">
            <a:avLst/>
          </a:prstGeom>
          <a:noFill/>
          <a:ln/>
        </p:spPr>
        <p:txBody>
          <a:bodyPr wrap="square" lIns="0" tIns="0" rIns="0" bIns="0" rtlCol="0" anchor="t"/>
          <a:lstStyle/>
          <a:p>
            <a:pPr marL="0" indent="0" algn="l">
              <a:lnSpc>
                <a:spcPts val="2350"/>
              </a:lnSpc>
              <a:buNone/>
            </a:pPr>
            <a:r>
              <a:rPr lang="en-US" sz="1450">
                <a:solidFill>
                  <a:srgbClr val="333F70"/>
                </a:solidFill>
                <a:latin typeface="Open Sans" pitchFamily="34" charset="0"/>
                <a:ea typeface="Open Sans" pitchFamily="34" charset="-122"/>
                <a:cs typeface="Open Sans" pitchFamily="34" charset="-120"/>
              </a:rPr>
              <a:t>Pilot test the dashboard with a select group of users, gather feedback, and make necessary adjustments.</a:t>
            </a:r>
            <a:endParaRPr lang="en-US" sz="1450"/>
          </a:p>
        </p:txBody>
      </p:sp>
      <p:sp>
        <p:nvSpPr>
          <p:cNvPr id="21" name="Shape 17"/>
          <p:cNvSpPr/>
          <p:nvPr/>
        </p:nvSpPr>
        <p:spPr>
          <a:xfrm>
            <a:off x="6612850" y="6622137"/>
            <a:ext cx="656749" cy="22860"/>
          </a:xfrm>
          <a:prstGeom prst="roundRect">
            <a:avLst>
              <a:gd name="adj" fmla="val 344793"/>
            </a:avLst>
          </a:prstGeom>
          <a:solidFill>
            <a:srgbClr val="BCDBD4"/>
          </a:solidFill>
          <a:ln/>
        </p:spPr>
      </p:sp>
      <p:sp>
        <p:nvSpPr>
          <p:cNvPr id="22" name="Shape 18"/>
          <p:cNvSpPr/>
          <p:nvPr/>
        </p:nvSpPr>
        <p:spPr>
          <a:xfrm>
            <a:off x="6213515" y="6422469"/>
            <a:ext cx="422196" cy="422196"/>
          </a:xfrm>
          <a:prstGeom prst="roundRect">
            <a:avLst>
              <a:gd name="adj" fmla="val 18669"/>
            </a:avLst>
          </a:prstGeom>
          <a:solidFill>
            <a:srgbClr val="D6F5EE"/>
          </a:solidFill>
          <a:ln w="7620">
            <a:solidFill>
              <a:srgbClr val="BCDBD4"/>
            </a:solidFill>
            <a:prstDash val="solid"/>
          </a:ln>
        </p:spPr>
      </p:sp>
      <p:sp>
        <p:nvSpPr>
          <p:cNvPr id="23" name="Text 19"/>
          <p:cNvSpPr/>
          <p:nvPr/>
        </p:nvSpPr>
        <p:spPr>
          <a:xfrm>
            <a:off x="6303407" y="6492835"/>
            <a:ext cx="242411" cy="281464"/>
          </a:xfrm>
          <a:prstGeom prst="rect">
            <a:avLst/>
          </a:prstGeom>
          <a:noFill/>
          <a:ln/>
        </p:spPr>
        <p:txBody>
          <a:bodyPr wrap="none" lIns="0" tIns="0" rIns="0" bIns="0" rtlCol="0" anchor="t"/>
          <a:lstStyle/>
          <a:p>
            <a:pPr marL="0" indent="0" algn="ctr">
              <a:lnSpc>
                <a:spcPts val="2200"/>
              </a:lnSpc>
              <a:buNone/>
            </a:pPr>
            <a:r>
              <a:rPr lang="en-US" sz="2200" b="1">
                <a:solidFill>
                  <a:srgbClr val="333F70"/>
                </a:solidFill>
                <a:latin typeface="Unbounded" pitchFamily="34" charset="0"/>
                <a:ea typeface="Unbounded" pitchFamily="34" charset="-122"/>
                <a:cs typeface="Unbounded" pitchFamily="34" charset="-120"/>
              </a:rPr>
              <a:t>4</a:t>
            </a:r>
            <a:endParaRPr lang="en-US" sz="2200"/>
          </a:p>
        </p:txBody>
      </p:sp>
      <p:sp>
        <p:nvSpPr>
          <p:cNvPr id="24" name="Text 20"/>
          <p:cNvSpPr/>
          <p:nvPr/>
        </p:nvSpPr>
        <p:spPr>
          <a:xfrm>
            <a:off x="7456765" y="6399014"/>
            <a:ext cx="5975509" cy="293132"/>
          </a:xfrm>
          <a:prstGeom prst="rect">
            <a:avLst/>
          </a:prstGeom>
          <a:noFill/>
          <a:ln/>
        </p:spPr>
        <p:txBody>
          <a:bodyPr wrap="none" lIns="0" tIns="0" rIns="0" bIns="0" rtlCol="0" anchor="t"/>
          <a:lstStyle/>
          <a:p>
            <a:pPr marL="0" indent="0" algn="l">
              <a:lnSpc>
                <a:spcPts val="2300"/>
              </a:lnSpc>
              <a:buNone/>
            </a:pPr>
            <a:r>
              <a:rPr lang="en-US" sz="1800" b="1">
                <a:solidFill>
                  <a:srgbClr val="333F70"/>
                </a:solidFill>
                <a:latin typeface="Unbounded" pitchFamily="34" charset="0"/>
                <a:ea typeface="Unbounded" pitchFamily="34" charset="-122"/>
                <a:cs typeface="Unbounded" pitchFamily="34" charset="-120"/>
              </a:rPr>
              <a:t>Full Deployment and Ongoing Monitoring</a:t>
            </a:r>
            <a:endParaRPr lang="en-US" sz="1800"/>
          </a:p>
        </p:txBody>
      </p:sp>
      <p:sp>
        <p:nvSpPr>
          <p:cNvPr id="25" name="Text 21"/>
          <p:cNvSpPr/>
          <p:nvPr/>
        </p:nvSpPr>
        <p:spPr>
          <a:xfrm>
            <a:off x="7456765" y="6804660"/>
            <a:ext cx="6516886" cy="600313"/>
          </a:xfrm>
          <a:prstGeom prst="rect">
            <a:avLst/>
          </a:prstGeom>
          <a:noFill/>
          <a:ln/>
        </p:spPr>
        <p:txBody>
          <a:bodyPr wrap="square" lIns="0" tIns="0" rIns="0" bIns="0" rtlCol="0" anchor="t"/>
          <a:lstStyle/>
          <a:p>
            <a:pPr marL="0" indent="0" algn="l">
              <a:lnSpc>
                <a:spcPts val="2350"/>
              </a:lnSpc>
              <a:buNone/>
            </a:pPr>
            <a:r>
              <a:rPr lang="en-US" sz="1450">
                <a:solidFill>
                  <a:srgbClr val="333F70"/>
                </a:solidFill>
                <a:latin typeface="Open Sans" pitchFamily="34" charset="0"/>
                <a:ea typeface="Open Sans" pitchFamily="34" charset="-122"/>
                <a:cs typeface="Open Sans" pitchFamily="34" charset="-120"/>
              </a:rPr>
              <a:t>Roll out the dashboard across the organization, monitor performance, and continuously improve the tool.</a:t>
            </a:r>
            <a:endParaRPr lang="en-US" sz="145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66273"/>
          </a:xfrm>
          <a:prstGeom prst="rect">
            <a:avLst/>
          </a:prstGeom>
        </p:spPr>
      </p:pic>
      <p:pic>
        <p:nvPicPr>
          <p:cNvPr id="3" name="Image 1" descr="preencoded.png"/>
          <p:cNvPicPr>
            <a:picLocks noChangeAspect="1"/>
          </p:cNvPicPr>
          <p:nvPr/>
        </p:nvPicPr>
        <p:blipFill>
          <a:blip r:embed="rId4"/>
          <a:stretch>
            <a:fillRect/>
          </a:stretch>
        </p:blipFill>
        <p:spPr>
          <a:xfrm>
            <a:off x="5895618" y="256580"/>
            <a:ext cx="2839164" cy="2053114"/>
          </a:xfrm>
          <a:prstGeom prst="rect">
            <a:avLst/>
          </a:prstGeom>
        </p:spPr>
      </p:pic>
      <p:sp>
        <p:nvSpPr>
          <p:cNvPr id="4" name="Text 0"/>
          <p:cNvSpPr/>
          <p:nvPr/>
        </p:nvSpPr>
        <p:spPr>
          <a:xfrm>
            <a:off x="718542" y="3130748"/>
            <a:ext cx="10118527" cy="641509"/>
          </a:xfrm>
          <a:prstGeom prst="rect">
            <a:avLst/>
          </a:prstGeom>
          <a:noFill/>
          <a:ln/>
        </p:spPr>
        <p:txBody>
          <a:bodyPr wrap="none" lIns="0" tIns="0" rIns="0" bIns="0" rtlCol="0" anchor="t"/>
          <a:lstStyle/>
          <a:p>
            <a:pPr marL="0" indent="0">
              <a:lnSpc>
                <a:spcPts val="5050"/>
              </a:lnSpc>
              <a:buNone/>
            </a:pPr>
            <a:r>
              <a:rPr lang="en-US" sz="4000" b="1">
                <a:solidFill>
                  <a:srgbClr val="333F70"/>
                </a:solidFill>
                <a:latin typeface="Unbounded" pitchFamily="34" charset="0"/>
                <a:ea typeface="Unbounded" pitchFamily="34" charset="-122"/>
                <a:cs typeface="Unbounded" pitchFamily="34" charset="-120"/>
              </a:rPr>
              <a:t>Benefits of a Digital Dashboard</a:t>
            </a:r>
            <a:endParaRPr lang="en-US" sz="4000"/>
          </a:p>
        </p:txBody>
      </p:sp>
      <p:sp>
        <p:nvSpPr>
          <p:cNvPr id="5" name="Shape 1"/>
          <p:cNvSpPr/>
          <p:nvPr/>
        </p:nvSpPr>
        <p:spPr>
          <a:xfrm>
            <a:off x="718542" y="4080153"/>
            <a:ext cx="6494026" cy="1854637"/>
          </a:xfrm>
          <a:prstGeom prst="roundRect">
            <a:avLst>
              <a:gd name="adj" fmla="val 4649"/>
            </a:avLst>
          </a:prstGeom>
          <a:solidFill>
            <a:srgbClr val="D6F5EE"/>
          </a:solidFill>
          <a:ln w="7620">
            <a:solidFill>
              <a:srgbClr val="BCDBD4"/>
            </a:solidFill>
            <a:prstDash val="solid"/>
          </a:ln>
        </p:spPr>
      </p:sp>
      <p:sp>
        <p:nvSpPr>
          <p:cNvPr id="6" name="Text 2"/>
          <p:cNvSpPr/>
          <p:nvPr/>
        </p:nvSpPr>
        <p:spPr>
          <a:xfrm>
            <a:off x="931426" y="4293037"/>
            <a:ext cx="4361498" cy="320635"/>
          </a:xfrm>
          <a:prstGeom prst="rect">
            <a:avLst/>
          </a:prstGeom>
          <a:noFill/>
          <a:ln/>
        </p:spPr>
        <p:txBody>
          <a:bodyPr wrap="none" lIns="0" tIns="0" rIns="0" bIns="0" rtlCol="0" anchor="t"/>
          <a:lstStyle/>
          <a:p>
            <a:pPr marL="0" indent="0">
              <a:lnSpc>
                <a:spcPts val="2500"/>
              </a:lnSpc>
              <a:buNone/>
            </a:pPr>
            <a:r>
              <a:rPr lang="en-US" sz="2000" b="1">
                <a:solidFill>
                  <a:srgbClr val="333F70"/>
                </a:solidFill>
                <a:latin typeface="Unbounded" pitchFamily="34" charset="0"/>
                <a:ea typeface="Unbounded" pitchFamily="34" charset="-122"/>
                <a:cs typeface="Unbounded" pitchFamily="34" charset="-120"/>
              </a:rPr>
              <a:t>Enhanced Decision-Making</a:t>
            </a:r>
            <a:endParaRPr lang="en-US" sz="2000"/>
          </a:p>
        </p:txBody>
      </p:sp>
      <p:sp>
        <p:nvSpPr>
          <p:cNvPr id="7" name="Text 3"/>
          <p:cNvSpPr/>
          <p:nvPr/>
        </p:nvSpPr>
        <p:spPr>
          <a:xfrm>
            <a:off x="931426" y="4736783"/>
            <a:ext cx="6068258" cy="985123"/>
          </a:xfrm>
          <a:prstGeom prst="rect">
            <a:avLst/>
          </a:prstGeom>
          <a:noFill/>
          <a:ln/>
        </p:spPr>
        <p:txBody>
          <a:bodyPr wrap="square" lIns="0" tIns="0" rIns="0" bIns="0" rtlCol="0" anchor="t"/>
          <a:lstStyle/>
          <a:p>
            <a:pPr marL="0" indent="0">
              <a:lnSpc>
                <a:spcPts val="2550"/>
              </a:lnSpc>
              <a:buNone/>
            </a:pPr>
            <a:r>
              <a:rPr lang="en-US" sz="1600">
                <a:solidFill>
                  <a:srgbClr val="333F70"/>
                </a:solidFill>
                <a:latin typeface="Open Sans" pitchFamily="34" charset="0"/>
                <a:ea typeface="Open Sans" pitchFamily="34" charset="-122"/>
                <a:cs typeface="Open Sans" pitchFamily="34" charset="-120"/>
              </a:rPr>
              <a:t>Access real-time performance data to make informed decisions about resource allocation, training needs, and performance improvement strategies.</a:t>
            </a:r>
            <a:endParaRPr lang="en-US" sz="1600"/>
          </a:p>
        </p:txBody>
      </p:sp>
      <p:sp>
        <p:nvSpPr>
          <p:cNvPr id="8" name="Shape 4"/>
          <p:cNvSpPr/>
          <p:nvPr/>
        </p:nvSpPr>
        <p:spPr>
          <a:xfrm>
            <a:off x="7417832" y="4080153"/>
            <a:ext cx="6494026" cy="1854637"/>
          </a:xfrm>
          <a:prstGeom prst="roundRect">
            <a:avLst>
              <a:gd name="adj" fmla="val 4649"/>
            </a:avLst>
          </a:prstGeom>
          <a:solidFill>
            <a:srgbClr val="D6F5EE"/>
          </a:solidFill>
          <a:ln w="7620">
            <a:solidFill>
              <a:srgbClr val="BCDBD4"/>
            </a:solidFill>
            <a:prstDash val="solid"/>
          </a:ln>
        </p:spPr>
      </p:sp>
      <p:sp>
        <p:nvSpPr>
          <p:cNvPr id="9" name="Text 5"/>
          <p:cNvSpPr/>
          <p:nvPr/>
        </p:nvSpPr>
        <p:spPr>
          <a:xfrm>
            <a:off x="7630716" y="4293037"/>
            <a:ext cx="5288756" cy="320635"/>
          </a:xfrm>
          <a:prstGeom prst="rect">
            <a:avLst/>
          </a:prstGeom>
          <a:noFill/>
          <a:ln/>
        </p:spPr>
        <p:txBody>
          <a:bodyPr wrap="none" lIns="0" tIns="0" rIns="0" bIns="0" rtlCol="0" anchor="t"/>
          <a:lstStyle/>
          <a:p>
            <a:pPr marL="0" indent="0">
              <a:lnSpc>
                <a:spcPts val="2500"/>
              </a:lnSpc>
              <a:buNone/>
            </a:pPr>
            <a:r>
              <a:rPr lang="en-US" sz="2000" b="1">
                <a:solidFill>
                  <a:srgbClr val="333F70"/>
                </a:solidFill>
                <a:latin typeface="Unbounded" pitchFamily="34" charset="0"/>
                <a:ea typeface="Unbounded" pitchFamily="34" charset="-122"/>
                <a:cs typeface="Unbounded" pitchFamily="34" charset="-120"/>
              </a:rPr>
              <a:t>Improved Employee Engagement</a:t>
            </a:r>
            <a:endParaRPr lang="en-US" sz="2000"/>
          </a:p>
        </p:txBody>
      </p:sp>
      <p:sp>
        <p:nvSpPr>
          <p:cNvPr id="10" name="Text 6"/>
          <p:cNvSpPr/>
          <p:nvPr/>
        </p:nvSpPr>
        <p:spPr>
          <a:xfrm>
            <a:off x="7630716" y="4736783"/>
            <a:ext cx="6068258" cy="985123"/>
          </a:xfrm>
          <a:prstGeom prst="rect">
            <a:avLst/>
          </a:prstGeom>
          <a:noFill/>
          <a:ln/>
        </p:spPr>
        <p:txBody>
          <a:bodyPr wrap="square" lIns="0" tIns="0" rIns="0" bIns="0" rtlCol="0" anchor="t"/>
          <a:lstStyle/>
          <a:p>
            <a:pPr marL="0" indent="0">
              <a:lnSpc>
                <a:spcPts val="2550"/>
              </a:lnSpc>
              <a:buNone/>
            </a:pPr>
            <a:r>
              <a:rPr lang="en-US" sz="1600">
                <a:solidFill>
                  <a:srgbClr val="333F70"/>
                </a:solidFill>
                <a:latin typeface="Open Sans" pitchFamily="34" charset="0"/>
                <a:ea typeface="Open Sans" pitchFamily="34" charset="-122"/>
                <a:cs typeface="Open Sans" pitchFamily="34" charset="-120"/>
              </a:rPr>
              <a:t>Provide employees with clear visibility into their performance, foster transparency, and promote a culture of continuous improvement.</a:t>
            </a:r>
            <a:endParaRPr lang="en-US" sz="1600"/>
          </a:p>
        </p:txBody>
      </p:sp>
      <p:sp>
        <p:nvSpPr>
          <p:cNvPr id="11" name="Shape 7"/>
          <p:cNvSpPr/>
          <p:nvPr/>
        </p:nvSpPr>
        <p:spPr>
          <a:xfrm>
            <a:off x="718542" y="6140053"/>
            <a:ext cx="6494026" cy="1526262"/>
          </a:xfrm>
          <a:prstGeom prst="roundRect">
            <a:avLst>
              <a:gd name="adj" fmla="val 5650"/>
            </a:avLst>
          </a:prstGeom>
          <a:solidFill>
            <a:srgbClr val="D6F5EE"/>
          </a:solidFill>
          <a:ln w="7620">
            <a:solidFill>
              <a:srgbClr val="BCDBD4"/>
            </a:solidFill>
            <a:prstDash val="solid"/>
          </a:ln>
        </p:spPr>
      </p:sp>
      <p:sp>
        <p:nvSpPr>
          <p:cNvPr id="12" name="Text 8"/>
          <p:cNvSpPr/>
          <p:nvPr/>
        </p:nvSpPr>
        <p:spPr>
          <a:xfrm>
            <a:off x="931426" y="6352937"/>
            <a:ext cx="3697724" cy="320635"/>
          </a:xfrm>
          <a:prstGeom prst="rect">
            <a:avLst/>
          </a:prstGeom>
          <a:noFill/>
          <a:ln/>
        </p:spPr>
        <p:txBody>
          <a:bodyPr wrap="none" lIns="0" tIns="0" rIns="0" bIns="0" rtlCol="0" anchor="t"/>
          <a:lstStyle/>
          <a:p>
            <a:pPr marL="0" indent="0">
              <a:lnSpc>
                <a:spcPts val="2500"/>
              </a:lnSpc>
              <a:buNone/>
            </a:pPr>
            <a:r>
              <a:rPr lang="en-US" sz="2000" b="1">
                <a:solidFill>
                  <a:srgbClr val="333F70"/>
                </a:solidFill>
                <a:latin typeface="Unbounded" pitchFamily="34" charset="0"/>
                <a:ea typeface="Unbounded" pitchFamily="34" charset="-122"/>
                <a:cs typeface="Unbounded" pitchFamily="34" charset="-120"/>
              </a:rPr>
              <a:t>Increased Productivity</a:t>
            </a:r>
            <a:endParaRPr lang="en-US" sz="2000"/>
          </a:p>
        </p:txBody>
      </p:sp>
      <p:sp>
        <p:nvSpPr>
          <p:cNvPr id="13" name="Text 9"/>
          <p:cNvSpPr/>
          <p:nvPr/>
        </p:nvSpPr>
        <p:spPr>
          <a:xfrm>
            <a:off x="931426" y="6796683"/>
            <a:ext cx="6068258" cy="656749"/>
          </a:xfrm>
          <a:prstGeom prst="rect">
            <a:avLst/>
          </a:prstGeom>
          <a:noFill/>
          <a:ln/>
        </p:spPr>
        <p:txBody>
          <a:bodyPr wrap="square" lIns="0" tIns="0" rIns="0" bIns="0" rtlCol="0" anchor="t"/>
          <a:lstStyle/>
          <a:p>
            <a:pPr marL="0" indent="0">
              <a:lnSpc>
                <a:spcPts val="2550"/>
              </a:lnSpc>
              <a:buNone/>
            </a:pPr>
            <a:r>
              <a:rPr lang="en-US" sz="1600">
                <a:solidFill>
                  <a:srgbClr val="333F70"/>
                </a:solidFill>
                <a:latin typeface="Open Sans" pitchFamily="34" charset="0"/>
                <a:ea typeface="Open Sans" pitchFamily="34" charset="-122"/>
                <a:cs typeface="Open Sans" pitchFamily="34" charset="-120"/>
              </a:rPr>
              <a:t>Identify areas for improvement, optimize workflows, and empower employees to reach their full potential.</a:t>
            </a:r>
            <a:endParaRPr lang="en-US" sz="1600"/>
          </a:p>
        </p:txBody>
      </p:sp>
      <p:sp>
        <p:nvSpPr>
          <p:cNvPr id="14" name="Shape 10"/>
          <p:cNvSpPr/>
          <p:nvPr/>
        </p:nvSpPr>
        <p:spPr>
          <a:xfrm>
            <a:off x="7417832" y="6140053"/>
            <a:ext cx="6494026" cy="1526262"/>
          </a:xfrm>
          <a:prstGeom prst="roundRect">
            <a:avLst>
              <a:gd name="adj" fmla="val 5650"/>
            </a:avLst>
          </a:prstGeom>
          <a:solidFill>
            <a:srgbClr val="D6F5EE"/>
          </a:solidFill>
          <a:ln w="7620">
            <a:solidFill>
              <a:srgbClr val="BCDBD4"/>
            </a:solidFill>
            <a:prstDash val="solid"/>
          </a:ln>
        </p:spPr>
      </p:sp>
      <p:sp>
        <p:nvSpPr>
          <p:cNvPr id="15" name="Text 11"/>
          <p:cNvSpPr/>
          <p:nvPr/>
        </p:nvSpPr>
        <p:spPr>
          <a:xfrm>
            <a:off x="7630716" y="6352937"/>
            <a:ext cx="3595926" cy="320635"/>
          </a:xfrm>
          <a:prstGeom prst="rect">
            <a:avLst/>
          </a:prstGeom>
          <a:noFill/>
          <a:ln/>
        </p:spPr>
        <p:txBody>
          <a:bodyPr wrap="none" lIns="0" tIns="0" rIns="0" bIns="0" rtlCol="0" anchor="t"/>
          <a:lstStyle/>
          <a:p>
            <a:pPr marL="0" indent="0">
              <a:lnSpc>
                <a:spcPts val="2500"/>
              </a:lnSpc>
              <a:buNone/>
            </a:pPr>
            <a:r>
              <a:rPr lang="en-US" sz="2000" b="1">
                <a:solidFill>
                  <a:srgbClr val="333F70"/>
                </a:solidFill>
                <a:latin typeface="Unbounded" pitchFamily="34" charset="0"/>
                <a:ea typeface="Unbounded" pitchFamily="34" charset="-122"/>
                <a:cs typeface="Unbounded" pitchFamily="34" charset="-120"/>
              </a:rPr>
              <a:t>Data-Driven Feedback</a:t>
            </a:r>
            <a:endParaRPr lang="en-US" sz="2000"/>
          </a:p>
        </p:txBody>
      </p:sp>
      <p:sp>
        <p:nvSpPr>
          <p:cNvPr id="16" name="Text 12"/>
          <p:cNvSpPr/>
          <p:nvPr/>
        </p:nvSpPr>
        <p:spPr>
          <a:xfrm>
            <a:off x="7630716" y="6796683"/>
            <a:ext cx="6068258" cy="656749"/>
          </a:xfrm>
          <a:prstGeom prst="rect">
            <a:avLst/>
          </a:prstGeom>
          <a:noFill/>
          <a:ln/>
        </p:spPr>
        <p:txBody>
          <a:bodyPr wrap="square" lIns="0" tIns="0" rIns="0" bIns="0" rtlCol="0" anchor="t"/>
          <a:lstStyle/>
          <a:p>
            <a:pPr marL="0" indent="0">
              <a:lnSpc>
                <a:spcPts val="2550"/>
              </a:lnSpc>
              <a:buNone/>
            </a:pPr>
            <a:r>
              <a:rPr lang="en-US" sz="1600">
                <a:solidFill>
                  <a:srgbClr val="333F70"/>
                </a:solidFill>
                <a:latin typeface="Open Sans" pitchFamily="34" charset="0"/>
                <a:ea typeface="Open Sans" pitchFamily="34" charset="-122"/>
                <a:cs typeface="Open Sans" pitchFamily="34" charset="-120"/>
              </a:rPr>
              <a:t>Facilitate objective performance reviews and provide constructive feedback based on quantifiable data.</a:t>
            </a:r>
            <a:endParaRPr lang="en-US" sz="16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Black And Grey Tinted Powerpoint Background - Black PPT Background">
            <a:extLst>
              <a:ext uri="{FF2B5EF4-FFF2-40B4-BE49-F238E27FC236}">
                <a16:creationId xmlns:a16="http://schemas.microsoft.com/office/drawing/2014/main" id="{ECAE6161-3238-F7B7-9E4C-B465E2F5F2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4">
            <a:extLst>
              <a:ext uri="{FF2B5EF4-FFF2-40B4-BE49-F238E27FC236}">
                <a16:creationId xmlns:a16="http://schemas.microsoft.com/office/drawing/2014/main" id="{9AE35AF1-E3A6-3EDD-BCEE-CB5345AFA7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9775" y="2361154"/>
            <a:ext cx="10610850" cy="427672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93F74B8-FCF3-B440-8585-A0AA2DA35C94}"/>
              </a:ext>
            </a:extLst>
          </p:cNvPr>
          <p:cNvSpPr txBox="1"/>
          <p:nvPr/>
        </p:nvSpPr>
        <p:spPr>
          <a:xfrm>
            <a:off x="3880624" y="936020"/>
            <a:ext cx="6335902" cy="923330"/>
          </a:xfrm>
          <a:prstGeom prst="rect">
            <a:avLst/>
          </a:prstGeom>
          <a:noFill/>
        </p:spPr>
        <p:txBody>
          <a:bodyPr wrap="none" rtlCol="0">
            <a:spAutoFit/>
          </a:bodyPr>
          <a:lstStyle/>
          <a:p>
            <a:r>
              <a:rPr lang="en-IN" sz="3600" u="sng">
                <a:solidFill>
                  <a:schemeClr val="bg1"/>
                </a:solidFill>
                <a:latin typeface="Times New Roman" panose="02020603050405020304" pitchFamily="18" charset="0"/>
                <a:cs typeface="Times New Roman" panose="02020603050405020304" pitchFamily="18" charset="0"/>
              </a:rPr>
              <a:t>ARCHITECTURAL DIAGRAM</a:t>
            </a:r>
          </a:p>
          <a:p>
            <a:endParaRPr lang="en-IN"/>
          </a:p>
        </p:txBody>
      </p:sp>
    </p:spTree>
    <p:extLst>
      <p:ext uri="{BB962C8B-B14F-4D97-AF65-F5344CB8AC3E}">
        <p14:creationId xmlns:p14="http://schemas.microsoft.com/office/powerpoint/2010/main" val="2116415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Black And Grey Tinted Powerpoint Background - Black PPT Background">
            <a:extLst>
              <a:ext uri="{FF2B5EF4-FFF2-40B4-BE49-F238E27FC236}">
                <a16:creationId xmlns:a16="http://schemas.microsoft.com/office/drawing/2014/main" id="{91A48795-5156-A147-D78C-A7A77CB555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86" y="-208345"/>
            <a:ext cx="14630400" cy="843455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9C5C2C9-6736-345B-D23F-CD552B5D6D3C}"/>
              </a:ext>
            </a:extLst>
          </p:cNvPr>
          <p:cNvPicPr>
            <a:picLocks noChangeAspect="1"/>
          </p:cNvPicPr>
          <p:nvPr/>
        </p:nvPicPr>
        <p:blipFill>
          <a:blip r:embed="rId3"/>
          <a:stretch>
            <a:fillRect/>
          </a:stretch>
        </p:blipFill>
        <p:spPr>
          <a:xfrm>
            <a:off x="2267553" y="2629925"/>
            <a:ext cx="9886950" cy="3895725"/>
          </a:xfrm>
          <a:prstGeom prst="rect">
            <a:avLst/>
          </a:prstGeom>
        </p:spPr>
      </p:pic>
      <p:sp>
        <p:nvSpPr>
          <p:cNvPr id="4" name="TextBox 3">
            <a:extLst>
              <a:ext uri="{FF2B5EF4-FFF2-40B4-BE49-F238E27FC236}">
                <a16:creationId xmlns:a16="http://schemas.microsoft.com/office/drawing/2014/main" id="{D7FD3F18-CBB7-7070-3F33-77C2798C07AD}"/>
              </a:ext>
            </a:extLst>
          </p:cNvPr>
          <p:cNvSpPr txBox="1"/>
          <p:nvPr/>
        </p:nvSpPr>
        <p:spPr>
          <a:xfrm>
            <a:off x="1747777" y="872710"/>
            <a:ext cx="4070345" cy="523220"/>
          </a:xfrm>
          <a:prstGeom prst="rect">
            <a:avLst/>
          </a:prstGeom>
          <a:noFill/>
        </p:spPr>
        <p:txBody>
          <a:bodyPr wrap="none" rtlCol="0">
            <a:spAutoFit/>
          </a:bodyPr>
          <a:lstStyle/>
          <a:p>
            <a:r>
              <a:rPr lang="en-IN" sz="2800">
                <a:highlight>
                  <a:srgbClr val="C0C0C0"/>
                </a:highlight>
                <a:latin typeface="Engravers MT" panose="02090707080505020304" pitchFamily="18" charset="0"/>
              </a:rPr>
              <a:t>CLASS DIAGRAM</a:t>
            </a:r>
          </a:p>
        </p:txBody>
      </p:sp>
    </p:spTree>
    <p:extLst>
      <p:ext uri="{BB962C8B-B14F-4D97-AF65-F5344CB8AC3E}">
        <p14:creationId xmlns:p14="http://schemas.microsoft.com/office/powerpoint/2010/main" val="2366965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Black And Grey Tinted Powerpoint Background - Black PPT Background">
            <a:extLst>
              <a:ext uri="{FF2B5EF4-FFF2-40B4-BE49-F238E27FC236}">
                <a16:creationId xmlns:a16="http://schemas.microsoft.com/office/drawing/2014/main" id="{AFD72A15-23B8-6EAA-C9D7-8BB1DF1905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21FAF92E-47FA-4916-5F67-B231D2A49B59}"/>
              </a:ext>
            </a:extLst>
          </p:cNvPr>
          <p:cNvPicPr>
            <a:picLocks noChangeAspect="1"/>
          </p:cNvPicPr>
          <p:nvPr/>
        </p:nvPicPr>
        <p:blipFill>
          <a:blip r:embed="rId3"/>
          <a:stretch>
            <a:fillRect/>
          </a:stretch>
        </p:blipFill>
        <p:spPr>
          <a:xfrm>
            <a:off x="2833513" y="1768930"/>
            <a:ext cx="8644058" cy="5686425"/>
          </a:xfrm>
          <a:prstGeom prst="rect">
            <a:avLst/>
          </a:prstGeom>
        </p:spPr>
      </p:pic>
      <p:sp>
        <p:nvSpPr>
          <p:cNvPr id="4" name="TextBox 3">
            <a:extLst>
              <a:ext uri="{FF2B5EF4-FFF2-40B4-BE49-F238E27FC236}">
                <a16:creationId xmlns:a16="http://schemas.microsoft.com/office/drawing/2014/main" id="{2395D2F3-EAFB-B49E-1F34-563A9EB84A06}"/>
              </a:ext>
            </a:extLst>
          </p:cNvPr>
          <p:cNvSpPr txBox="1"/>
          <p:nvPr/>
        </p:nvSpPr>
        <p:spPr>
          <a:xfrm>
            <a:off x="669862" y="623747"/>
            <a:ext cx="5311069" cy="523220"/>
          </a:xfrm>
          <a:prstGeom prst="rect">
            <a:avLst/>
          </a:prstGeom>
          <a:noFill/>
        </p:spPr>
        <p:txBody>
          <a:bodyPr wrap="none" rtlCol="0">
            <a:spAutoFit/>
          </a:bodyPr>
          <a:lstStyle/>
          <a:p>
            <a:r>
              <a:rPr lang="en-IN" sz="2800">
                <a:highlight>
                  <a:srgbClr val="C0C0C0"/>
                </a:highlight>
                <a:latin typeface="Engravers MT" panose="02090707080505020304" pitchFamily="18" charset="0"/>
              </a:rPr>
              <a:t>SEQUENCE -DIAGRAM</a:t>
            </a:r>
          </a:p>
        </p:txBody>
      </p:sp>
    </p:spTree>
    <p:extLst>
      <p:ext uri="{BB962C8B-B14F-4D97-AF65-F5344CB8AC3E}">
        <p14:creationId xmlns:p14="http://schemas.microsoft.com/office/powerpoint/2010/main" val="6879099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14</Slides>
  <Notes>5</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revision>100</cp:revision>
  <dcterms:created xsi:type="dcterms:W3CDTF">2024-09-02T16:50:34Z</dcterms:created>
  <dcterms:modified xsi:type="dcterms:W3CDTF">2024-11-24T17:41:48Z</dcterms:modified>
</cp:coreProperties>
</file>

<file path=docProps/thumbnail.jpeg>
</file>